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3"/>
  </p:notesMasterIdLst>
  <p:handoutMasterIdLst>
    <p:handoutMasterId r:id="rId24"/>
  </p:handoutMasterIdLst>
  <p:sldIdLst>
    <p:sldId id="453" r:id="rId2"/>
    <p:sldId id="280" r:id="rId3"/>
    <p:sldId id="281" r:id="rId4"/>
    <p:sldId id="258" r:id="rId5"/>
    <p:sldId id="259" r:id="rId6"/>
    <p:sldId id="260" r:id="rId7"/>
    <p:sldId id="261" r:id="rId8"/>
    <p:sldId id="277" r:id="rId9"/>
    <p:sldId id="278" r:id="rId10"/>
    <p:sldId id="262" r:id="rId11"/>
    <p:sldId id="264" r:id="rId12"/>
    <p:sldId id="265" r:id="rId13"/>
    <p:sldId id="267" r:id="rId14"/>
    <p:sldId id="268" r:id="rId15"/>
    <p:sldId id="269" r:id="rId16"/>
    <p:sldId id="270" r:id="rId17"/>
    <p:sldId id="271" r:id="rId18"/>
    <p:sldId id="279" r:id="rId19"/>
    <p:sldId id="273" r:id="rId20"/>
    <p:sldId id="274" r:id="rId21"/>
    <p:sldId id="282" r:id="rId22"/>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kern="1200">
        <a:solidFill>
          <a:schemeClr val="tx1"/>
        </a:solidFill>
        <a:latin typeface="Times New Roman" pitchFamily="18" charset="0"/>
        <a:ea typeface="+mn-ea"/>
        <a:cs typeface="Arial" charset="0"/>
      </a:defRPr>
    </a:lvl5pPr>
    <a:lvl6pPr marL="2286000" algn="l" defTabSz="914400" rtl="0" eaLnBrk="1" latinLnBrk="0" hangingPunct="1">
      <a:defRPr sz="3200" kern="1200">
        <a:solidFill>
          <a:schemeClr val="tx1"/>
        </a:solidFill>
        <a:latin typeface="Times New Roman" pitchFamily="18" charset="0"/>
        <a:ea typeface="+mn-ea"/>
        <a:cs typeface="Arial" charset="0"/>
      </a:defRPr>
    </a:lvl6pPr>
    <a:lvl7pPr marL="2743200" algn="l" defTabSz="914400" rtl="0" eaLnBrk="1" latinLnBrk="0" hangingPunct="1">
      <a:defRPr sz="3200" kern="1200">
        <a:solidFill>
          <a:schemeClr val="tx1"/>
        </a:solidFill>
        <a:latin typeface="Times New Roman" pitchFamily="18" charset="0"/>
        <a:ea typeface="+mn-ea"/>
        <a:cs typeface="Arial" charset="0"/>
      </a:defRPr>
    </a:lvl7pPr>
    <a:lvl8pPr marL="3200400" algn="l" defTabSz="914400" rtl="0" eaLnBrk="1" latinLnBrk="0" hangingPunct="1">
      <a:defRPr sz="3200" kern="1200">
        <a:solidFill>
          <a:schemeClr val="tx1"/>
        </a:solidFill>
        <a:latin typeface="Times New Roman" pitchFamily="18" charset="0"/>
        <a:ea typeface="+mn-ea"/>
        <a:cs typeface="Arial" charset="0"/>
      </a:defRPr>
    </a:lvl8pPr>
    <a:lvl9pPr marL="3657600" algn="l" defTabSz="914400" rtl="0" eaLnBrk="1" latinLnBrk="0" hangingPunct="1">
      <a:defRPr sz="3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ang"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a:srgbClr val="CC00FF"/>
    <a:srgbClr val="FF99CC"/>
    <a:srgbClr val="FF6699"/>
    <a:srgbClr val="FF7C80"/>
    <a:srgbClr val="99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varScale="1">
        <p:scale>
          <a:sx n="72" d="100"/>
          <a:sy n="72"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0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a:latin typeface=".VnTime" pitchFamily="34"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atin typeface=".VnTime" pitchFamily="34" charset="0"/>
              </a:defRPr>
            </a:lvl1pPr>
          </a:lstStyle>
          <a:p>
            <a:pPr>
              <a:defRPr/>
            </a:pPr>
            <a:fld id="{D4626BB8-415B-4A0C-88C0-45DA5A6C87D2}" type="slidenum">
              <a:rPr lang="en-US"/>
              <a:pPr>
                <a:defRPr/>
              </a:pPr>
              <a:t>‹#›</a:t>
            </a:fld>
            <a:endParaRPr lang="en-US"/>
          </a:p>
        </p:txBody>
      </p:sp>
    </p:spTree>
    <p:extLst>
      <p:ext uri="{BB962C8B-B14F-4D97-AF65-F5344CB8AC3E}">
        <p14:creationId xmlns:p14="http://schemas.microsoft.com/office/powerpoint/2010/main" val="390067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a:latin typeface=".VnTime"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a:latin typeface=".VnTime" pitchFamily="34"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a:latin typeface=".VnTime" pitchFamily="34" charset="0"/>
              </a:defRPr>
            </a:lvl1pPr>
          </a:lstStyle>
          <a:p>
            <a:pPr>
              <a:defRPr/>
            </a:pPr>
            <a:fld id="{75725828-7201-4DB7-B35A-8772A9D29BEA}" type="slidenum">
              <a:rPr lang="en-US"/>
              <a:pPr>
                <a:defRPr/>
              </a:pPr>
              <a:t>‹#›</a:t>
            </a:fld>
            <a:endParaRPr lang="en-US"/>
          </a:p>
        </p:txBody>
      </p:sp>
    </p:spTree>
    <p:extLst>
      <p:ext uri="{BB962C8B-B14F-4D97-AF65-F5344CB8AC3E}">
        <p14:creationId xmlns:p14="http://schemas.microsoft.com/office/powerpoint/2010/main" val="2290906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308D1E76-5496-4A3B-93BB-F2E811F197BE}" type="slidenum">
              <a:rPr lang="vi-VN"/>
              <a:pPr>
                <a:defRPr/>
              </a:pPr>
              <a:t>‹#›</a:t>
            </a:fld>
            <a:endParaRPr lang="vi-VN"/>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BD01A708-A629-4E9C-B0E6-43073978A7F3}" type="slidenum">
              <a:rPr lang="vi-VN"/>
              <a:pPr>
                <a:defRPr/>
              </a:pPr>
              <a:t>‹#›</a:t>
            </a:fld>
            <a:endParaRPr lang="vi-VN"/>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4695575E-2AB8-47AB-BD28-818F7B736A85}" type="slidenum">
              <a:rPr lang="vi-VN"/>
              <a:pPr>
                <a:defRPr/>
              </a:pPr>
              <a:t>‹#›</a:t>
            </a:fld>
            <a:endParaRPr lang="vi-VN"/>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D6CB66E2-426A-4097-ACA1-AD6E95942271}" type="slidenum">
              <a:rPr lang="vi-VN"/>
              <a:pPr>
                <a:defRPr/>
              </a:pPr>
              <a:t>‹#›</a:t>
            </a:fld>
            <a:endParaRPr lang="vi-VN"/>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vi-VN"/>
          </a:p>
        </p:txBody>
      </p:sp>
      <p:sp>
        <p:nvSpPr>
          <p:cNvPr id="6" name="Rectangle 6"/>
          <p:cNvSpPr>
            <a:spLocks noGrp="1" noChangeArrowheads="1"/>
          </p:cNvSpPr>
          <p:nvPr>
            <p:ph type="sldNum" sz="quarter" idx="12"/>
          </p:nvPr>
        </p:nvSpPr>
        <p:spPr>
          <a:ln/>
        </p:spPr>
        <p:txBody>
          <a:bodyPr/>
          <a:lstStyle>
            <a:lvl1pPr>
              <a:defRPr/>
            </a:lvl1pPr>
          </a:lstStyle>
          <a:p>
            <a:pPr>
              <a:defRPr/>
            </a:pPr>
            <a:fld id="{7463FC95-0284-4FE2-981A-7F999E3D2B76}" type="slidenum">
              <a:rPr lang="vi-VN"/>
              <a:pPr>
                <a:defRPr/>
              </a:pPr>
              <a:t>‹#›</a:t>
            </a:fld>
            <a:endParaRPr lang="vi-VN"/>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45DFF4D6-1E6D-4C40-80D3-6676AC40F9EA}" type="slidenum">
              <a:rPr lang="vi-VN"/>
              <a:pPr>
                <a:defRPr/>
              </a:pPr>
              <a:t>‹#›</a:t>
            </a:fld>
            <a:endParaRPr lang="vi-VN"/>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pPr>
              <a:defRPr/>
            </a:pPr>
            <a:fld id="{DA62F8DA-7825-4B0B-8B7C-C91CBA42D74F}" type="slidenum">
              <a:rPr lang="vi-VN"/>
              <a:pPr>
                <a:defRPr/>
              </a:pPr>
              <a:t>‹#›</a:t>
            </a:fld>
            <a:endParaRPr lang="vi-VN"/>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vi-VN"/>
          </a:p>
        </p:txBody>
      </p:sp>
      <p:sp>
        <p:nvSpPr>
          <p:cNvPr id="5" name="Rectangle 6"/>
          <p:cNvSpPr>
            <a:spLocks noGrp="1" noChangeArrowheads="1"/>
          </p:cNvSpPr>
          <p:nvPr>
            <p:ph type="sldNum" sz="quarter" idx="12"/>
          </p:nvPr>
        </p:nvSpPr>
        <p:spPr>
          <a:ln/>
        </p:spPr>
        <p:txBody>
          <a:bodyPr/>
          <a:lstStyle>
            <a:lvl1pPr>
              <a:defRPr/>
            </a:lvl1pPr>
          </a:lstStyle>
          <a:p>
            <a:pPr>
              <a:defRPr/>
            </a:pPr>
            <a:fld id="{E4567DE9-2184-4BFE-95FA-FDC42F48DA75}" type="slidenum">
              <a:rPr lang="vi-VN"/>
              <a:pPr>
                <a:defRPr/>
              </a:pPr>
              <a:t>‹#›</a:t>
            </a:fld>
            <a:endParaRPr lang="vi-VN"/>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vi-VN"/>
          </a:p>
        </p:txBody>
      </p:sp>
      <p:sp>
        <p:nvSpPr>
          <p:cNvPr id="4" name="Rectangle 6"/>
          <p:cNvSpPr>
            <a:spLocks noGrp="1" noChangeArrowheads="1"/>
          </p:cNvSpPr>
          <p:nvPr>
            <p:ph type="sldNum" sz="quarter" idx="12"/>
          </p:nvPr>
        </p:nvSpPr>
        <p:spPr>
          <a:ln/>
        </p:spPr>
        <p:txBody>
          <a:bodyPr/>
          <a:lstStyle>
            <a:lvl1pPr>
              <a:defRPr/>
            </a:lvl1pPr>
          </a:lstStyle>
          <a:p>
            <a:pPr>
              <a:defRPr/>
            </a:pPr>
            <a:fld id="{29A9F8A4-1E92-40DD-BFB9-444E2F4DDF54}" type="slidenum">
              <a:rPr lang="vi-VN"/>
              <a:pPr>
                <a:defRPr/>
              </a:pPr>
              <a:t>‹#›</a:t>
            </a:fld>
            <a:endParaRPr lang="vi-VN"/>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585521F-7DB4-4385-9855-025E87CD58F2}" type="slidenum">
              <a:rPr lang="vi-VN"/>
              <a:pPr>
                <a:defRPr/>
              </a:pPr>
              <a:t>‹#›</a:t>
            </a:fld>
            <a:endParaRPr lang="vi-VN"/>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vi-VN"/>
          </a:p>
        </p:txBody>
      </p:sp>
      <p:sp>
        <p:nvSpPr>
          <p:cNvPr id="7" name="Rectangle 6"/>
          <p:cNvSpPr>
            <a:spLocks noGrp="1" noChangeArrowheads="1"/>
          </p:cNvSpPr>
          <p:nvPr>
            <p:ph type="sldNum" sz="quarter" idx="12"/>
          </p:nvPr>
        </p:nvSpPr>
        <p:spPr>
          <a:ln/>
        </p:spPr>
        <p:txBody>
          <a:bodyPr/>
          <a:lstStyle>
            <a:lvl1pPr>
              <a:defRPr/>
            </a:lvl1pPr>
          </a:lstStyle>
          <a:p>
            <a:pPr>
              <a:defRPr/>
            </a:pPr>
            <a:fld id="{086E7170-ED8C-48D1-8111-D2CB61FC698B}" type="slidenum">
              <a:rPr lang="vi-VN"/>
              <a:pPr>
                <a:defRPr/>
              </a:pPr>
              <a:t>‹#›</a:t>
            </a:fld>
            <a:endParaRPr lang="vi-VN"/>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vi-VN"/>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vi-VN"/>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91DA713-38A7-4842-BC23-EB4A1E274D52}"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wheel spokes="8"/>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69555C83-4CC2-4150-8DC1-ECB7F3AB4CF0}"/>
              </a:ext>
            </a:extLst>
          </p:cNvPr>
          <p:cNvSpPr/>
          <p:nvPr/>
        </p:nvSpPr>
        <p:spPr>
          <a:xfrm>
            <a:off x="0" y="0"/>
            <a:ext cx="9144000" cy="6858000"/>
          </a:xfrm>
          <a:prstGeom prst="rect">
            <a:avLst/>
          </a:prstGeom>
          <a:solidFill>
            <a:srgbClr val="5EB0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err="1"/>
              <a:t>LiL</a:t>
            </a:r>
            <a:endParaRPr lang="zh-CN" altLang="en-US" sz="3600" dirty="0"/>
          </a:p>
        </p:txBody>
      </p:sp>
      <p:sp>
        <p:nvSpPr>
          <p:cNvPr id="3" name="思想气泡: 云 38">
            <a:extLst>
              <a:ext uri="{FF2B5EF4-FFF2-40B4-BE49-F238E27FC236}">
                <a16:creationId xmlns:a16="http://schemas.microsoft.com/office/drawing/2014/main" id="{AE1FF61B-0CC7-4F80-AEBF-27D720A16A81}"/>
              </a:ext>
            </a:extLst>
          </p:cNvPr>
          <p:cNvSpPr/>
          <p:nvPr/>
        </p:nvSpPr>
        <p:spPr>
          <a:xfrm>
            <a:off x="2184400" y="2205038"/>
            <a:ext cx="6724650" cy="2689225"/>
          </a:xfrm>
          <a:prstGeom prst="cloudCallout">
            <a:avLst>
              <a:gd name="adj1" fmla="val -49777"/>
              <a:gd name="adj2" fmla="val 433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dirty="0">
                <a:latin typeface="字魂59号-创粗黑" panose="00000500000000000000" pitchFamily="2" charset="-122"/>
                <a:ea typeface="字魂59号-创粗黑" panose="00000500000000000000" pitchFamily="2" charset="-122"/>
              </a:rPr>
              <a:t>L</a:t>
            </a:r>
            <a:endParaRPr lang="zh-CN" altLang="en-US" sz="3600" dirty="0">
              <a:latin typeface="字魂59号-创粗黑" panose="00000500000000000000" pitchFamily="2" charset="-122"/>
              <a:ea typeface="字魂59号-创粗黑" panose="00000500000000000000" pitchFamily="2" charset="-122"/>
            </a:endParaRPr>
          </a:p>
        </p:txBody>
      </p:sp>
      <p:sp>
        <p:nvSpPr>
          <p:cNvPr id="4" name="文本框 3">
            <a:extLst>
              <a:ext uri="{FF2B5EF4-FFF2-40B4-BE49-F238E27FC236}">
                <a16:creationId xmlns:a16="http://schemas.microsoft.com/office/drawing/2014/main" id="{5A7741F4-905F-45EA-B1B9-16FD44C24658}"/>
              </a:ext>
            </a:extLst>
          </p:cNvPr>
          <p:cNvSpPr txBox="1">
            <a:spLocks noChangeArrowheads="1"/>
          </p:cNvSpPr>
          <p:nvPr/>
        </p:nvSpPr>
        <p:spPr bwMode="auto">
          <a:xfrm>
            <a:off x="58738" y="-28575"/>
            <a:ext cx="71421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defRPr>
            </a:lvl1pPr>
            <a:lvl2pPr marL="742950" indent="-285750">
              <a:defRPr sz="4800">
                <a:solidFill>
                  <a:schemeClr val="tx1"/>
                </a:solidFill>
                <a:latin typeface="Times New Roman" panose="02020603050405020304" pitchFamily="18" charset="0"/>
              </a:defRPr>
            </a:lvl2pPr>
            <a:lvl3pPr marL="1143000" indent="-228600">
              <a:defRPr sz="4800">
                <a:solidFill>
                  <a:schemeClr val="tx1"/>
                </a:solidFill>
                <a:latin typeface="Times New Roman" panose="02020603050405020304" pitchFamily="18" charset="0"/>
              </a:defRPr>
            </a:lvl3pPr>
            <a:lvl4pPr marL="1600200" indent="-228600">
              <a:defRPr sz="4800">
                <a:solidFill>
                  <a:schemeClr val="tx1"/>
                </a:solidFill>
                <a:latin typeface="Times New Roman" panose="02020603050405020304" pitchFamily="18" charset="0"/>
              </a:defRPr>
            </a:lvl4pPr>
            <a:lvl5pPr marL="2057400" indent="-22860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r>
              <a:rPr lang="en-US" altLang="zh-CN" sz="3600" b="1" dirty="0" err="1">
                <a:solidFill>
                  <a:schemeClr val="bg1"/>
                </a:solidFill>
                <a:ea typeface="Microsoft YaHei" panose="020B0503020204020204" pitchFamily="34" charset="-122"/>
                <a:cs typeface="Times New Roman" panose="02020603050405020304" pitchFamily="18" charset="0"/>
              </a:rPr>
              <a:t>Trường</a:t>
            </a:r>
            <a:r>
              <a:rPr lang="en-US" altLang="zh-CN" sz="3600" b="1" dirty="0">
                <a:solidFill>
                  <a:schemeClr val="bg1"/>
                </a:solidFill>
                <a:ea typeface="Microsoft YaHei" panose="020B0503020204020204" pitchFamily="34" charset="-122"/>
                <a:cs typeface="Times New Roman" panose="02020603050405020304" pitchFamily="18" charset="0"/>
              </a:rPr>
              <a:t> </a:t>
            </a:r>
            <a:r>
              <a:rPr lang="en-US" altLang="zh-CN" sz="3600" b="1" dirty="0" err="1">
                <a:solidFill>
                  <a:schemeClr val="bg1"/>
                </a:solidFill>
                <a:ea typeface="Microsoft YaHei" panose="020B0503020204020204" pitchFamily="34" charset="-122"/>
                <a:cs typeface="Times New Roman" panose="02020603050405020304" pitchFamily="18" charset="0"/>
              </a:rPr>
              <a:t>Tiểu</a:t>
            </a:r>
            <a:r>
              <a:rPr lang="en-US" altLang="zh-CN" sz="3600" b="1" dirty="0">
                <a:solidFill>
                  <a:schemeClr val="bg1"/>
                </a:solidFill>
                <a:ea typeface="Microsoft YaHei" panose="020B0503020204020204" pitchFamily="34" charset="-122"/>
                <a:cs typeface="Times New Roman" panose="02020603050405020304" pitchFamily="18" charset="0"/>
              </a:rPr>
              <a:t> </a:t>
            </a:r>
            <a:r>
              <a:rPr lang="en-US" altLang="zh-CN" sz="3600" b="1" dirty="0" err="1">
                <a:solidFill>
                  <a:schemeClr val="bg1"/>
                </a:solidFill>
                <a:ea typeface="Microsoft YaHei" panose="020B0503020204020204" pitchFamily="34" charset="-122"/>
                <a:cs typeface="Times New Roman" panose="02020603050405020304" pitchFamily="18" charset="0"/>
              </a:rPr>
              <a:t>học</a:t>
            </a:r>
            <a:r>
              <a:rPr lang="en-US" altLang="zh-CN" sz="3600" b="1" dirty="0">
                <a:solidFill>
                  <a:schemeClr val="bg1"/>
                </a:solidFill>
                <a:ea typeface="Microsoft YaHei" panose="020B0503020204020204" pitchFamily="34" charset="-122"/>
                <a:cs typeface="Times New Roman" panose="02020603050405020304" pitchFamily="18" charset="0"/>
              </a:rPr>
              <a:t> “ C” </a:t>
            </a:r>
            <a:r>
              <a:rPr lang="en-US" altLang="zh-CN" sz="3600" b="1" dirty="0" err="1">
                <a:solidFill>
                  <a:schemeClr val="bg1"/>
                </a:solidFill>
                <a:ea typeface="Microsoft YaHei" panose="020B0503020204020204" pitchFamily="34" charset="-122"/>
                <a:cs typeface="Times New Roman" panose="02020603050405020304" pitchFamily="18" charset="0"/>
              </a:rPr>
              <a:t>Bình</a:t>
            </a:r>
            <a:r>
              <a:rPr lang="en-US" altLang="zh-CN" sz="3600" b="1" dirty="0">
                <a:solidFill>
                  <a:schemeClr val="bg1"/>
                </a:solidFill>
                <a:ea typeface="Microsoft YaHei" panose="020B0503020204020204" pitchFamily="34" charset="-122"/>
                <a:cs typeface="Times New Roman" panose="02020603050405020304" pitchFamily="18" charset="0"/>
              </a:rPr>
              <a:t> </a:t>
            </a:r>
            <a:r>
              <a:rPr lang="en-US" altLang="zh-CN" sz="3600" b="1" dirty="0" err="1">
                <a:solidFill>
                  <a:schemeClr val="bg1"/>
                </a:solidFill>
                <a:ea typeface="Microsoft YaHei" panose="020B0503020204020204" pitchFamily="34" charset="-122"/>
                <a:cs typeface="Times New Roman" panose="02020603050405020304" pitchFamily="18" charset="0"/>
              </a:rPr>
              <a:t>Phú</a:t>
            </a:r>
            <a:endParaRPr lang="zh-CN" altLang="en-US" sz="3600" b="1" dirty="0">
              <a:solidFill>
                <a:schemeClr val="bg1"/>
              </a:solidFill>
              <a:ea typeface="Microsoft YaHei" panose="020B0503020204020204" pitchFamily="34" charset="-122"/>
              <a:cs typeface="Times New Roman" panose="02020603050405020304" pitchFamily="18" charset="0"/>
            </a:endParaRPr>
          </a:p>
        </p:txBody>
      </p:sp>
      <p:sp>
        <p:nvSpPr>
          <p:cNvPr id="5" name="TextBox 2">
            <a:extLst>
              <a:ext uri="{FF2B5EF4-FFF2-40B4-BE49-F238E27FC236}">
                <a16:creationId xmlns:a16="http://schemas.microsoft.com/office/drawing/2014/main" id="{D06BA0F7-A41E-4030-9E66-E3A7FC7AA2CA}"/>
              </a:ext>
            </a:extLst>
          </p:cNvPr>
          <p:cNvSpPr txBox="1">
            <a:spLocks noChangeArrowheads="1"/>
          </p:cNvSpPr>
          <p:nvPr/>
        </p:nvSpPr>
        <p:spPr bwMode="auto">
          <a:xfrm>
            <a:off x="-34925" y="671513"/>
            <a:ext cx="354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defRPr>
            </a:lvl1pPr>
            <a:lvl2pPr marL="742950" indent="-285750">
              <a:defRPr sz="4800">
                <a:solidFill>
                  <a:schemeClr val="tx1"/>
                </a:solidFill>
                <a:latin typeface="Times New Roman" panose="02020603050405020304" pitchFamily="18" charset="0"/>
              </a:defRPr>
            </a:lvl2pPr>
            <a:lvl3pPr marL="1143000" indent="-228600">
              <a:defRPr sz="4800">
                <a:solidFill>
                  <a:schemeClr val="tx1"/>
                </a:solidFill>
                <a:latin typeface="Times New Roman" panose="02020603050405020304" pitchFamily="18" charset="0"/>
              </a:defRPr>
            </a:lvl3pPr>
            <a:lvl4pPr marL="1600200" indent="-228600">
              <a:defRPr sz="4800">
                <a:solidFill>
                  <a:schemeClr val="tx1"/>
                </a:solidFill>
                <a:latin typeface="Times New Roman" panose="02020603050405020304" pitchFamily="18" charset="0"/>
              </a:defRPr>
            </a:lvl4pPr>
            <a:lvl5pPr marL="2057400" indent="-228600">
              <a:defRPr sz="4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defRPr>
            </a:lvl9pPr>
          </a:lstStyle>
          <a:p>
            <a:r>
              <a:rPr lang="en-US" altLang="en-US" sz="2400" i="1" dirty="0">
                <a:solidFill>
                  <a:schemeClr val="bg1"/>
                </a:solidFill>
              </a:rPr>
              <a:t>GV: </a:t>
            </a:r>
            <a:r>
              <a:rPr lang="en-US" altLang="en-US" sz="2400" i="1" dirty="0" err="1">
                <a:solidFill>
                  <a:schemeClr val="bg1"/>
                </a:solidFill>
              </a:rPr>
              <a:t>Nguyễn</a:t>
            </a:r>
            <a:r>
              <a:rPr lang="en-US" altLang="en-US" sz="2400" i="1" dirty="0">
                <a:solidFill>
                  <a:schemeClr val="bg1"/>
                </a:solidFill>
              </a:rPr>
              <a:t> </a:t>
            </a:r>
            <a:r>
              <a:rPr lang="en-US" altLang="en-US" sz="2400" i="1" dirty="0" err="1">
                <a:solidFill>
                  <a:schemeClr val="bg1"/>
                </a:solidFill>
              </a:rPr>
              <a:t>Thị</a:t>
            </a:r>
            <a:r>
              <a:rPr lang="en-US" altLang="en-US" sz="2400" i="1" dirty="0">
                <a:solidFill>
                  <a:schemeClr val="bg1"/>
                </a:solidFill>
              </a:rPr>
              <a:t> </a:t>
            </a:r>
            <a:r>
              <a:rPr lang="en-US" altLang="en-US" sz="2400" i="1" dirty="0" err="1">
                <a:solidFill>
                  <a:schemeClr val="bg1"/>
                </a:solidFill>
              </a:rPr>
              <a:t>Liểu</a:t>
            </a:r>
            <a:endParaRPr lang="en-US" altLang="en-US" sz="2400" i="1" dirty="0">
              <a:solidFill>
                <a:schemeClr val="bg1"/>
              </a:solidFill>
            </a:endParaRPr>
          </a:p>
        </p:txBody>
      </p:sp>
      <p:sp>
        <p:nvSpPr>
          <p:cNvPr id="6" name="Rectangle 5">
            <a:extLst>
              <a:ext uri="{FF2B5EF4-FFF2-40B4-BE49-F238E27FC236}">
                <a16:creationId xmlns:a16="http://schemas.microsoft.com/office/drawing/2014/main" id="{C079A8F7-2D6A-4617-BE81-0FBF476CE67C}"/>
              </a:ext>
            </a:extLst>
          </p:cNvPr>
          <p:cNvSpPr/>
          <p:nvPr/>
        </p:nvSpPr>
        <p:spPr>
          <a:xfrm>
            <a:off x="3961668" y="2649740"/>
            <a:ext cx="2533386" cy="108491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6600" b="1" dirty="0" err="1">
                <a:ln/>
                <a:solidFill>
                  <a:srgbClr val="FF0000"/>
                </a:solidFill>
                <a:latin typeface="UTM A&amp;S Graceland" panose="02040603050506020204" pitchFamily="18" charset="0"/>
              </a:rPr>
              <a:t>Địa</a:t>
            </a:r>
            <a:r>
              <a:rPr lang="en-US" sz="6600" b="1" dirty="0">
                <a:ln/>
                <a:solidFill>
                  <a:srgbClr val="FF0000"/>
                </a:solidFill>
                <a:latin typeface="UTM A&amp;S Graceland" panose="02040603050506020204" pitchFamily="18" charset="0"/>
              </a:rPr>
              <a:t> </a:t>
            </a:r>
            <a:r>
              <a:rPr lang="en-US" sz="6600" b="1" dirty="0" err="1">
                <a:ln/>
                <a:solidFill>
                  <a:srgbClr val="FF0000"/>
                </a:solidFill>
                <a:latin typeface="UTM A&amp;S Graceland" panose="02040603050506020204" pitchFamily="18" charset="0"/>
              </a:rPr>
              <a:t>lí</a:t>
            </a:r>
            <a:r>
              <a:rPr lang="en-US" sz="6600" b="1" dirty="0">
                <a:ln/>
                <a:solidFill>
                  <a:srgbClr val="FF0000"/>
                </a:solidFill>
                <a:latin typeface="UTM A&amp;S Graceland" panose="02040603050506020204" pitchFamily="18" charset="0"/>
              </a:rPr>
              <a:t> 4</a:t>
            </a:r>
          </a:p>
        </p:txBody>
      </p:sp>
    </p:spTree>
    <p:extLst>
      <p:ext uri="{BB962C8B-B14F-4D97-AF65-F5344CB8AC3E}">
        <p14:creationId xmlns:p14="http://schemas.microsoft.com/office/powerpoint/2010/main" val="39203840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fltVal val="0"/>
                                          </p:val>
                                        </p:tav>
                                        <p:tav tm="100000">
                                          <p:val>
                                            <p:strVal val="#ppt_w"/>
                                          </p:val>
                                        </p:tav>
                                      </p:tavLst>
                                    </p:anim>
                                    <p:anim calcmode="lin" valueType="num">
                                      <p:cBhvr>
                                        <p:cTn id="8" dur="300" fill="hold"/>
                                        <p:tgtEl>
                                          <p:spTgt spid="6"/>
                                        </p:tgtEl>
                                        <p:attrNameLst>
                                          <p:attrName>ppt_h</p:attrName>
                                        </p:attrNameLst>
                                      </p:cBhvr>
                                      <p:tavLst>
                                        <p:tav tm="0">
                                          <p:val>
                                            <p:fltVal val="0"/>
                                          </p:val>
                                        </p:tav>
                                        <p:tav tm="100000">
                                          <p:val>
                                            <p:strVal val="#ppt_h"/>
                                          </p:val>
                                        </p:tav>
                                      </p:tavLst>
                                    </p:anim>
                                    <p:anim calcmode="lin" valueType="num">
                                      <p:cBhvr>
                                        <p:cTn id="9" dur="300" fill="hold"/>
                                        <p:tgtEl>
                                          <p:spTgt spid="6"/>
                                        </p:tgtEl>
                                        <p:attrNameLst>
                                          <p:attrName>style.rotation</p:attrName>
                                        </p:attrNameLst>
                                      </p:cBhvr>
                                      <p:tavLst>
                                        <p:tav tm="0">
                                          <p:val>
                                            <p:fltVal val="90"/>
                                          </p:val>
                                        </p:tav>
                                        <p:tav tm="100000">
                                          <p:val>
                                            <p:fltVal val="0"/>
                                          </p:val>
                                        </p:tav>
                                      </p:tavLst>
                                    </p:anim>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JULY4019"/>
          <p:cNvPicPr>
            <a:picLocks noChangeAspect="1" noChangeArrowheads="1"/>
          </p:cNvPicPr>
          <p:nvPr/>
        </p:nvPicPr>
        <p:blipFill>
          <a:blip r:embed="rId2"/>
          <a:srcRect/>
          <a:stretch>
            <a:fillRect/>
          </a:stretch>
        </p:blipFill>
        <p:spPr bwMode="auto">
          <a:xfrm>
            <a:off x="0" y="5657850"/>
            <a:ext cx="1023938" cy="1200150"/>
          </a:xfrm>
          <a:prstGeom prst="rect">
            <a:avLst/>
          </a:prstGeom>
          <a:noFill/>
          <a:ln w="9525">
            <a:noFill/>
            <a:miter lim="800000"/>
            <a:headEnd/>
            <a:tailEnd/>
          </a:ln>
        </p:spPr>
      </p:pic>
      <p:sp>
        <p:nvSpPr>
          <p:cNvPr id="5" name="Text Box 43"/>
          <p:cNvSpPr txBox="1">
            <a:spLocks noChangeArrowheads="1"/>
          </p:cNvSpPr>
          <p:nvPr/>
        </p:nvSpPr>
        <p:spPr bwMode="auto">
          <a:xfrm>
            <a:off x="533400" y="0"/>
            <a:ext cx="8229600" cy="1039813"/>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cs typeface="Times New Roman" pitchFamily="18" charset="0"/>
              </a:rPr>
              <a:t>Địa</a:t>
            </a:r>
            <a:r>
              <a:rPr lang="en-US" sz="2800" b="1" u="sng" dirty="0">
                <a:solidFill>
                  <a:srgbClr val="000000"/>
                </a:solidFill>
                <a:cs typeface="Times New Roman" pitchFamily="18" charset="0"/>
              </a:rPr>
              <a:t> </a:t>
            </a:r>
            <a:r>
              <a:rPr lang="en-US" sz="2800" b="1" u="sng" dirty="0" err="1">
                <a:solidFill>
                  <a:srgbClr val="000000"/>
                </a:solidFill>
                <a:cs typeface="Times New Roman" pitchFamily="18" charset="0"/>
              </a:rPr>
              <a:t>lí</a:t>
            </a:r>
            <a:r>
              <a:rPr lang="en-US" sz="2800" b="1" u="sng" dirty="0">
                <a:solidFill>
                  <a:srgbClr val="000000"/>
                </a:solidFill>
                <a:cs typeface="Times New Roman" pitchFamily="18" charset="0"/>
              </a:rPr>
              <a:t>:</a:t>
            </a:r>
            <a:endParaRPr lang="en-US" sz="2800" b="1" u="sng" dirty="0">
              <a:solidFill>
                <a:srgbClr val="000000"/>
              </a:solidFill>
              <a:latin typeface=".VnTime" pitchFamily="34" charset="0"/>
            </a:endParaRPr>
          </a:p>
        </p:txBody>
      </p:sp>
      <p:sp>
        <p:nvSpPr>
          <p:cNvPr id="10244" name="Rectangle 5"/>
          <p:cNvSpPr>
            <a:spLocks noChangeArrowheads="1"/>
          </p:cNvSpPr>
          <p:nvPr/>
        </p:nvSpPr>
        <p:spPr bwMode="auto">
          <a:xfrm>
            <a:off x="533400" y="1066800"/>
            <a:ext cx="8382000" cy="523220"/>
          </a:xfrm>
          <a:prstGeom prst="rect">
            <a:avLst/>
          </a:prstGeom>
          <a:noFill/>
          <a:ln w="9525">
            <a:noFill/>
            <a:miter lim="800000"/>
            <a:headEnd/>
            <a:tailEnd/>
          </a:ln>
        </p:spPr>
        <p:txBody>
          <a:bodyPr wrap="square">
            <a:spAutoFit/>
          </a:bodyPr>
          <a:lstStyle/>
          <a:p>
            <a:pPr>
              <a:spcBef>
                <a:spcPct val="20000"/>
              </a:spcBef>
            </a:pPr>
            <a:r>
              <a:rPr lang="en-US" sz="2800" dirty="0" err="1">
                <a:solidFill>
                  <a:srgbClr val="FF0000"/>
                </a:solidFill>
                <a:latin typeface="Arial" charset="0"/>
                <a:cs typeface="Times New Roman" pitchFamily="18" charset="0"/>
              </a:rPr>
              <a:t>Hoạt</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động</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sản</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xuất</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của</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người</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dân</a:t>
            </a:r>
            <a:r>
              <a:rPr lang="en-US" sz="2800" dirty="0">
                <a:solidFill>
                  <a:srgbClr val="FF0000"/>
                </a:solidFill>
                <a:latin typeface="Arial" charset="0"/>
                <a:cs typeface="Times New Roman" pitchFamily="18" charset="0"/>
              </a:rPr>
              <a:t> ở </a:t>
            </a:r>
            <a:r>
              <a:rPr lang="en-US" sz="2800" dirty="0" err="1">
                <a:solidFill>
                  <a:srgbClr val="FF0000"/>
                </a:solidFill>
                <a:latin typeface="Arial" charset="0"/>
                <a:cs typeface="Times New Roman" pitchFamily="18" charset="0"/>
              </a:rPr>
              <a:t>Tây</a:t>
            </a:r>
            <a:r>
              <a:rPr lang="en-US" sz="2800" dirty="0">
                <a:solidFill>
                  <a:srgbClr val="FF0000"/>
                </a:solidFill>
                <a:latin typeface="Arial" charset="0"/>
                <a:cs typeface="Times New Roman" pitchFamily="18" charset="0"/>
              </a:rPr>
              <a:t> </a:t>
            </a:r>
            <a:r>
              <a:rPr lang="en-US" sz="2800" dirty="0" err="1">
                <a:solidFill>
                  <a:srgbClr val="FF0000"/>
                </a:solidFill>
                <a:latin typeface="Arial" charset="0"/>
                <a:cs typeface="Times New Roman" pitchFamily="18" charset="0"/>
              </a:rPr>
              <a:t>Nguyên</a:t>
            </a:r>
            <a:endParaRPr lang="en-US" sz="2800" dirty="0">
              <a:solidFill>
                <a:srgbClr val="FF0000"/>
              </a:solidFill>
              <a:latin typeface="Arial" charset="0"/>
            </a:endParaRPr>
          </a:p>
        </p:txBody>
      </p:sp>
      <p:sp>
        <p:nvSpPr>
          <p:cNvPr id="7" name="Rectangle 6"/>
          <p:cNvSpPr>
            <a:spLocks noChangeArrowheads="1"/>
          </p:cNvSpPr>
          <p:nvPr/>
        </p:nvSpPr>
        <p:spPr bwMode="auto">
          <a:xfrm>
            <a:off x="5257800" y="2185988"/>
            <a:ext cx="4114800" cy="3194050"/>
          </a:xfrm>
          <a:prstGeom prst="rect">
            <a:avLst/>
          </a:prstGeom>
          <a:noFill/>
          <a:ln w="9525">
            <a:noFill/>
            <a:miter lim="800000"/>
            <a:headEnd/>
            <a:tailEnd/>
          </a:ln>
        </p:spPr>
        <p:txBody>
          <a:bodyPr>
            <a:spAutoFit/>
          </a:bodyPr>
          <a:lstStyle/>
          <a:p>
            <a:pPr>
              <a:spcBef>
                <a:spcPct val="20000"/>
              </a:spcBef>
            </a:pPr>
            <a:r>
              <a:rPr lang="en-US" sz="2800">
                <a:latin typeface="Arial" charset="0"/>
                <a:cs typeface="Times New Roman" pitchFamily="18" charset="0"/>
              </a:rPr>
              <a:t> - Hình 2 cho biết loại cây trồng nào có ở Buôn Ma Thuột ?</a:t>
            </a:r>
          </a:p>
          <a:p>
            <a:pPr>
              <a:spcBef>
                <a:spcPct val="20000"/>
              </a:spcBef>
              <a:buFont typeface="Arial" charset="0"/>
              <a:buNone/>
            </a:pPr>
            <a:r>
              <a:rPr lang="en-US" sz="2800">
                <a:latin typeface="Arial" charset="0"/>
                <a:cs typeface="Times New Roman" pitchFamily="18" charset="0"/>
              </a:rPr>
              <a:t>- Tìm vị trí của địa phương này trên bảng đồ Địa lí tự nhiên Việt Nam. </a:t>
            </a:r>
            <a:endParaRPr lang="en-US" sz="2800">
              <a:latin typeface="Arial" charset="0"/>
            </a:endParaRPr>
          </a:p>
        </p:txBody>
      </p:sp>
      <p:pic>
        <p:nvPicPr>
          <p:cNvPr id="10247"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pic>
        <p:nvPicPr>
          <p:cNvPr id="9225" name="Picture 7" descr="y.bmp"/>
          <p:cNvPicPr>
            <a:picLocks noChangeAspect="1"/>
          </p:cNvPicPr>
          <p:nvPr/>
        </p:nvPicPr>
        <p:blipFill>
          <a:blip r:embed="rId4"/>
          <a:srcRect/>
          <a:stretch>
            <a:fillRect/>
          </a:stretch>
        </p:blipFill>
        <p:spPr bwMode="auto">
          <a:xfrm>
            <a:off x="0" y="2209800"/>
            <a:ext cx="5181600" cy="4648200"/>
          </a:xfrm>
          <a:prstGeom prst="rect">
            <a:avLst/>
          </a:prstGeom>
          <a:noFill/>
          <a:ln w="9525">
            <a:noFill/>
            <a:miter lim="800000"/>
            <a:headEnd/>
            <a:tailEnd/>
          </a:ln>
        </p:spPr>
      </p:pic>
      <p:sp>
        <p:nvSpPr>
          <p:cNvPr id="9226" name="Rectangle 10"/>
          <p:cNvSpPr>
            <a:spLocks noChangeArrowheads="1"/>
          </p:cNvSpPr>
          <p:nvPr/>
        </p:nvSpPr>
        <p:spPr bwMode="auto">
          <a:xfrm>
            <a:off x="0" y="6400800"/>
            <a:ext cx="4035425" cy="4000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000" dirty="0" err="1">
                <a:solidFill>
                  <a:srgbClr val="FFFF00"/>
                </a:solidFill>
                <a:latin typeface="Arial"/>
              </a:rPr>
              <a:t>Hình</a:t>
            </a:r>
            <a:r>
              <a:rPr lang="en-US" sz="2000" dirty="0">
                <a:solidFill>
                  <a:srgbClr val="FFFF00"/>
                </a:solidFill>
                <a:latin typeface="Arial"/>
              </a:rPr>
              <a:t> 2.  </a:t>
            </a:r>
            <a:r>
              <a:rPr lang="en-US" sz="2000" dirty="0" err="1">
                <a:solidFill>
                  <a:srgbClr val="FFFF00"/>
                </a:solidFill>
                <a:latin typeface="Arial"/>
              </a:rPr>
              <a:t>Cà</a:t>
            </a:r>
            <a:r>
              <a:rPr lang="en-US" sz="2000" dirty="0">
                <a:solidFill>
                  <a:srgbClr val="FFFF00"/>
                </a:solidFill>
                <a:latin typeface="Arial"/>
              </a:rPr>
              <a:t> </a:t>
            </a:r>
            <a:r>
              <a:rPr lang="en-US" sz="2000" dirty="0" err="1">
                <a:solidFill>
                  <a:srgbClr val="FFFF00"/>
                </a:solidFill>
                <a:latin typeface="Arial"/>
              </a:rPr>
              <a:t>phê</a:t>
            </a:r>
            <a:r>
              <a:rPr lang="en-US" sz="2000" dirty="0">
                <a:solidFill>
                  <a:srgbClr val="FFFF00"/>
                </a:solidFill>
                <a:latin typeface="Arial"/>
              </a:rPr>
              <a:t> ở </a:t>
            </a:r>
            <a:r>
              <a:rPr lang="en-US" sz="2000" dirty="0" err="1">
                <a:solidFill>
                  <a:srgbClr val="FFFF00"/>
                </a:solidFill>
                <a:latin typeface="Arial"/>
              </a:rPr>
              <a:t>Buôn</a:t>
            </a:r>
            <a:r>
              <a:rPr lang="en-US" sz="2000" dirty="0">
                <a:solidFill>
                  <a:srgbClr val="FFFF00"/>
                </a:solidFill>
                <a:latin typeface="Arial"/>
              </a:rPr>
              <a:t> Ma </a:t>
            </a:r>
            <a:r>
              <a:rPr lang="en-US" sz="2000" dirty="0" err="1">
                <a:solidFill>
                  <a:srgbClr val="FFFF00"/>
                </a:solidFill>
                <a:latin typeface="Arial"/>
              </a:rPr>
              <a:t>Thuột</a:t>
            </a:r>
            <a:endParaRPr lang="en-US" sz="2000" dirty="0">
              <a:solidFill>
                <a:srgbClr val="FFFF00"/>
              </a:solidFill>
              <a:latin typeface="Aria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box(in)">
                                      <p:cBhvr>
                                        <p:cTn id="7" dur="500"/>
                                        <p:tgtEl>
                                          <p:spTgt spid="9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diamond(in)">
                                      <p:cBhvr>
                                        <p:cTn id="19" dur="2000"/>
                                        <p:tgtEl>
                                          <p:spTgt spid="7">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226"/>
                                        </p:tgtEl>
                                        <p:attrNameLst>
                                          <p:attrName>style.visibility</p:attrName>
                                        </p:attrNameLst>
                                      </p:cBhvr>
                                      <p:to>
                                        <p:strVal val="visible"/>
                                      </p:to>
                                    </p:set>
                                    <p:animEffect transition="in" filter="checkerboard(across)">
                                      <p:cBhvr>
                                        <p:cTn id="24"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y5cafe_info-Coffee_field"/>
          <p:cNvPicPr>
            <a:picLocks noChangeAspect="1" noChangeArrowheads="1"/>
          </p:cNvPicPr>
          <p:nvPr/>
        </p:nvPicPr>
        <p:blipFill>
          <a:blip r:embed="rId2"/>
          <a:srcRect/>
          <a:stretch>
            <a:fillRect/>
          </a:stretch>
        </p:blipFill>
        <p:spPr bwMode="auto">
          <a:xfrm>
            <a:off x="0" y="0"/>
            <a:ext cx="4572000" cy="6858000"/>
          </a:xfrm>
          <a:prstGeom prst="rect">
            <a:avLst/>
          </a:prstGeom>
          <a:noFill/>
          <a:ln w="9525">
            <a:noFill/>
            <a:miter lim="800000"/>
            <a:headEnd/>
            <a:tailEnd/>
          </a:ln>
        </p:spPr>
      </p:pic>
      <p:pic>
        <p:nvPicPr>
          <p:cNvPr id="11267" name="Picture 13" descr="caphe"/>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14" name="Text Box 43"/>
          <p:cNvSpPr txBox="1">
            <a:spLocks noChangeArrowheads="1"/>
          </p:cNvSpPr>
          <p:nvPr/>
        </p:nvSpPr>
        <p:spPr bwMode="auto">
          <a:xfrm>
            <a:off x="533400" y="0"/>
            <a:ext cx="8229600" cy="579438"/>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r>
              <a:rPr lang="en-US" sz="2800">
                <a:solidFill>
                  <a:srgbClr val="000000"/>
                </a:solidFill>
                <a:latin typeface="Arial"/>
                <a:cs typeface="Times New Roman" pitchFamily="18" charset="0"/>
              </a:rPr>
              <a:t>      </a:t>
            </a:r>
            <a:r>
              <a:rPr lang="en-US">
                <a:solidFill>
                  <a:srgbClr val="000000"/>
                </a:solidFill>
                <a:latin typeface="Arial"/>
                <a:cs typeface="Times New Roman" pitchFamily="18" charset="0"/>
              </a:rPr>
              <a:t> </a:t>
            </a:r>
            <a:endParaRPr lang="en-US" b="1" u="sng">
              <a:solidFill>
                <a:srgbClr val="000000"/>
              </a:solidFill>
              <a:latin typeface="Arial"/>
            </a:endParaRPr>
          </a:p>
        </p:txBody>
      </p:sp>
      <p:sp>
        <p:nvSpPr>
          <p:cNvPr id="11269" name="Rectangle 14"/>
          <p:cNvSpPr>
            <a:spLocks noChangeArrowheads="1"/>
          </p:cNvSpPr>
          <p:nvPr/>
        </p:nvSpPr>
        <p:spPr bwMode="auto">
          <a:xfrm>
            <a:off x="533400" y="1066800"/>
            <a:ext cx="7848600" cy="579438"/>
          </a:xfrm>
          <a:prstGeom prst="rect">
            <a:avLst/>
          </a:prstGeom>
          <a:noFill/>
          <a:ln w="9525">
            <a:noFill/>
            <a:miter lim="800000"/>
            <a:headEnd/>
            <a:tailEnd/>
          </a:ln>
        </p:spPr>
        <p:txBody>
          <a:bodyPr>
            <a:spAutoFit/>
          </a:bodyPr>
          <a:lstStyle/>
          <a:p>
            <a:pPr>
              <a:spcBef>
                <a:spcPct val="20000"/>
              </a:spcBef>
            </a:pPr>
            <a:r>
              <a:rPr lang="en-US">
                <a:latin typeface="Arial" charset="0"/>
                <a:cs typeface="Times New Roman" pitchFamily="18" charset="0"/>
              </a:rPr>
              <a:t>  </a:t>
            </a:r>
            <a:r>
              <a:rPr lang="en-US" u="sng">
                <a:latin typeface="Arial" charset="0"/>
                <a:cs typeface="Times New Roman" pitchFamily="18" charset="0"/>
              </a:rPr>
              <a:t> </a:t>
            </a:r>
            <a:endParaRPr lang="en-US">
              <a:solidFill>
                <a:srgbClr val="FF0000"/>
              </a:solidFill>
              <a:latin typeface="Arial" charset="0"/>
            </a:endParaRPr>
          </a:p>
        </p:txBody>
      </p:sp>
      <p:sp>
        <p:nvSpPr>
          <p:cNvPr id="11270" name="Rectangle 15"/>
          <p:cNvSpPr>
            <a:spLocks noChangeArrowheads="1"/>
          </p:cNvSpPr>
          <p:nvPr/>
        </p:nvSpPr>
        <p:spPr bwMode="auto">
          <a:xfrm>
            <a:off x="0" y="2209800"/>
            <a:ext cx="9144000" cy="579438"/>
          </a:xfrm>
          <a:prstGeom prst="rect">
            <a:avLst/>
          </a:prstGeom>
          <a:noFill/>
          <a:ln w="9525">
            <a:noFill/>
            <a:miter lim="800000"/>
            <a:headEnd/>
            <a:tailEnd/>
          </a:ln>
        </p:spPr>
        <p:txBody>
          <a:bodyPr>
            <a:spAutoFit/>
          </a:bodyPr>
          <a:lstStyle/>
          <a:p>
            <a:pPr>
              <a:spcBef>
                <a:spcPct val="20000"/>
              </a:spcBef>
            </a:pPr>
            <a:r>
              <a:rPr lang="en-US">
                <a:latin typeface="Arial" charset="0"/>
                <a:cs typeface="Times New Roman" pitchFamily="18" charset="0"/>
              </a:rPr>
              <a:t>  </a:t>
            </a:r>
            <a:endParaRPr lang="en-US">
              <a:latin typeface="Arial" charset="0"/>
            </a:endParaRPr>
          </a:p>
        </p:txBody>
      </p:sp>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6954"/>
          <p:cNvPicPr>
            <a:picLocks noChangeAspect="1" noChangeArrowheads="1"/>
          </p:cNvPicPr>
          <p:nvPr/>
        </p:nvPicPr>
        <p:blipFill>
          <a:blip r:embed="rId2"/>
          <a:srcRect/>
          <a:stretch>
            <a:fillRect/>
          </a:stretch>
        </p:blipFill>
        <p:spPr bwMode="auto">
          <a:xfrm>
            <a:off x="609600" y="1143000"/>
            <a:ext cx="2146300" cy="2209800"/>
          </a:xfrm>
          <a:prstGeom prst="rect">
            <a:avLst/>
          </a:prstGeom>
          <a:noFill/>
          <a:ln w="9525">
            <a:noFill/>
            <a:miter lim="800000"/>
            <a:headEnd/>
            <a:tailEnd/>
          </a:ln>
        </p:spPr>
      </p:pic>
      <p:pic>
        <p:nvPicPr>
          <p:cNvPr id="12291" name="Picture 6" descr="dakmecoffee6"/>
          <p:cNvPicPr>
            <a:picLocks noChangeAspect="1" noChangeArrowheads="1"/>
          </p:cNvPicPr>
          <p:nvPr/>
        </p:nvPicPr>
        <p:blipFill>
          <a:blip r:embed="rId3"/>
          <a:srcRect/>
          <a:stretch>
            <a:fillRect/>
          </a:stretch>
        </p:blipFill>
        <p:spPr bwMode="auto">
          <a:xfrm>
            <a:off x="533400" y="4048125"/>
            <a:ext cx="1981200" cy="2590800"/>
          </a:xfrm>
          <a:prstGeom prst="rect">
            <a:avLst/>
          </a:prstGeom>
          <a:noFill/>
          <a:ln w="9525">
            <a:noFill/>
            <a:miter lim="800000"/>
            <a:headEnd/>
            <a:tailEnd/>
          </a:ln>
        </p:spPr>
      </p:pic>
      <p:pic>
        <p:nvPicPr>
          <p:cNvPr id="12292" name="Picture 8" descr="NLD_15201897"/>
          <p:cNvPicPr>
            <a:picLocks noChangeAspect="1" noChangeArrowheads="1"/>
          </p:cNvPicPr>
          <p:nvPr/>
        </p:nvPicPr>
        <p:blipFill>
          <a:blip r:embed="rId4"/>
          <a:srcRect/>
          <a:stretch>
            <a:fillRect/>
          </a:stretch>
        </p:blipFill>
        <p:spPr bwMode="auto">
          <a:xfrm>
            <a:off x="3810000" y="1076325"/>
            <a:ext cx="3810000" cy="2362200"/>
          </a:xfrm>
          <a:prstGeom prst="rect">
            <a:avLst/>
          </a:prstGeom>
          <a:noFill/>
          <a:ln w="9525">
            <a:noFill/>
            <a:miter lim="800000"/>
            <a:headEnd/>
            <a:tailEnd/>
          </a:ln>
        </p:spPr>
      </p:pic>
      <p:pic>
        <p:nvPicPr>
          <p:cNvPr id="12293" name="Picture 9" descr="thumb_1_554_1243832540"/>
          <p:cNvPicPr>
            <a:picLocks noChangeAspect="1" noChangeArrowheads="1"/>
          </p:cNvPicPr>
          <p:nvPr/>
        </p:nvPicPr>
        <p:blipFill>
          <a:blip r:embed="rId5"/>
          <a:srcRect/>
          <a:stretch>
            <a:fillRect/>
          </a:stretch>
        </p:blipFill>
        <p:spPr bwMode="auto">
          <a:xfrm>
            <a:off x="3200400" y="3590925"/>
            <a:ext cx="3810000" cy="3267075"/>
          </a:xfrm>
          <a:prstGeom prst="rect">
            <a:avLst/>
          </a:prstGeom>
          <a:noFill/>
          <a:ln w="9525">
            <a:noFill/>
            <a:miter lim="800000"/>
            <a:headEnd/>
            <a:tailEnd/>
          </a:ln>
        </p:spPr>
      </p:pic>
      <p:sp>
        <p:nvSpPr>
          <p:cNvPr id="12294" name="Rectangle 8"/>
          <p:cNvSpPr>
            <a:spLocks noChangeArrowheads="1"/>
          </p:cNvSpPr>
          <p:nvPr/>
        </p:nvSpPr>
        <p:spPr bwMode="auto">
          <a:xfrm>
            <a:off x="533400" y="228600"/>
            <a:ext cx="7361238" cy="579438"/>
          </a:xfrm>
          <a:prstGeom prst="rect">
            <a:avLst/>
          </a:prstGeom>
          <a:noFill/>
          <a:ln w="9525">
            <a:noFill/>
            <a:miter lim="800000"/>
            <a:headEnd/>
            <a:tailEnd/>
          </a:ln>
        </p:spPr>
        <p:txBody>
          <a:bodyPr>
            <a:spAutoFit/>
          </a:bodyPr>
          <a:lstStyle/>
          <a:p>
            <a:r>
              <a:rPr lang="en-US">
                <a:latin typeface="Arial" charset="0"/>
                <a:cs typeface="Times New Roman" pitchFamily="18" charset="0"/>
              </a:rPr>
              <a:t>* Một số sản phẩm của cà phê  </a:t>
            </a:r>
            <a:endParaRPr lang="en-US">
              <a:latin typeface="Arial" charset="0"/>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6019800" y="457200"/>
            <a:ext cx="2743200" cy="3446463"/>
          </a:xfrm>
          <a:prstGeom prst="rect">
            <a:avLst/>
          </a:prstGeom>
          <a:noFill/>
          <a:ln w="9525">
            <a:noFill/>
            <a:miter lim="800000"/>
            <a:headEnd/>
            <a:tailEnd/>
          </a:ln>
        </p:spPr>
        <p:txBody>
          <a:bodyPr>
            <a:spAutoFit/>
          </a:bodyPr>
          <a:lstStyle/>
          <a:p>
            <a:endParaRPr lang="en-US" sz="2800">
              <a:latin typeface="Arial" charset="0"/>
              <a:cs typeface="Times New Roman" pitchFamily="18" charset="0"/>
            </a:endParaRPr>
          </a:p>
          <a:p>
            <a:pPr>
              <a:buFontTx/>
              <a:buChar char="-"/>
            </a:pPr>
            <a:r>
              <a:rPr lang="en-US" sz="2800">
                <a:latin typeface="Arial" charset="0"/>
                <a:cs typeface="Times New Roman" pitchFamily="18" charset="0"/>
              </a:rPr>
              <a:t> Quan sát hình 1, kể tên những vật nuôi                                                       chính ở Tây Nguyên</a:t>
            </a:r>
          </a:p>
          <a:p>
            <a:endParaRPr lang="en-US" sz="1600">
              <a:solidFill>
                <a:srgbClr val="FF00FF"/>
              </a:solidFill>
              <a:latin typeface="Arial" charset="0"/>
            </a:endParaRPr>
          </a:p>
          <a:p>
            <a:pPr>
              <a:buFontTx/>
              <a:buChar char="-"/>
            </a:pPr>
            <a:endParaRPr lang="en-US" sz="2800">
              <a:latin typeface="Arial" charset="0"/>
              <a:cs typeface="Times New Roman" pitchFamily="18" charset="0"/>
            </a:endParaRPr>
          </a:p>
        </p:txBody>
      </p:sp>
      <p:sp>
        <p:nvSpPr>
          <p:cNvPr id="13315" name="Rectangle 14"/>
          <p:cNvSpPr>
            <a:spLocks noChangeArrowheads="1"/>
          </p:cNvSpPr>
          <p:nvPr/>
        </p:nvSpPr>
        <p:spPr bwMode="auto">
          <a:xfrm>
            <a:off x="0" y="0"/>
            <a:ext cx="6705600" cy="523875"/>
          </a:xfrm>
          <a:prstGeom prst="rect">
            <a:avLst/>
          </a:prstGeom>
          <a:noFill/>
          <a:ln w="9525">
            <a:noFill/>
            <a:miter lim="800000"/>
            <a:headEnd/>
            <a:tailEnd/>
          </a:ln>
        </p:spPr>
        <p:txBody>
          <a:bodyPr>
            <a:spAutoFit/>
          </a:bodyPr>
          <a:lstStyle/>
          <a:p>
            <a:r>
              <a:rPr lang="en-US" sz="2800">
                <a:solidFill>
                  <a:srgbClr val="FF0000"/>
                </a:solidFill>
                <a:latin typeface="Arial" charset="0"/>
                <a:cs typeface="Times New Roman" pitchFamily="18" charset="0"/>
              </a:rPr>
              <a:t>2. Chăn nuôi trên đồng cỏ</a:t>
            </a:r>
          </a:p>
        </p:txBody>
      </p:sp>
      <p:pic>
        <p:nvPicPr>
          <p:cNvPr id="13316" name="Picture 7"/>
          <p:cNvPicPr>
            <a:picLocks noChangeAspect="1" noChangeArrowheads="1"/>
          </p:cNvPicPr>
          <p:nvPr/>
        </p:nvPicPr>
        <p:blipFill>
          <a:blip r:embed="rId2"/>
          <a:srcRect/>
          <a:stretch>
            <a:fillRect/>
          </a:stretch>
        </p:blipFill>
        <p:spPr bwMode="auto">
          <a:xfrm>
            <a:off x="7010400" y="6096000"/>
            <a:ext cx="2133600" cy="762000"/>
          </a:xfrm>
          <a:prstGeom prst="rect">
            <a:avLst/>
          </a:prstGeom>
          <a:noFill/>
          <a:ln w="9525">
            <a:noFill/>
            <a:miter lim="800000"/>
            <a:headEnd/>
            <a:tailEnd/>
          </a:ln>
        </p:spPr>
      </p:pic>
      <p:pic>
        <p:nvPicPr>
          <p:cNvPr id="6" name="Picture 4" descr="Page 087"/>
          <p:cNvPicPr>
            <a:picLocks noGrp="1" noChangeAspect="1" noChangeArrowheads="1"/>
          </p:cNvPicPr>
          <p:nvPr>
            <p:ph sz="quarter" idx="1"/>
          </p:nvPr>
        </p:nvPicPr>
        <p:blipFill>
          <a:blip r:embed="rId3"/>
          <a:srcRect/>
          <a:stretch>
            <a:fillRect/>
          </a:stretch>
        </p:blipFill>
        <p:spPr>
          <a:xfrm>
            <a:off x="152400" y="533400"/>
            <a:ext cx="5867400" cy="6324600"/>
          </a:xfrm>
        </p:spPr>
      </p:pic>
      <p:sp>
        <p:nvSpPr>
          <p:cNvPr id="14344" name="Text Box 8"/>
          <p:cNvSpPr txBox="1">
            <a:spLocks noChangeArrowheads="1"/>
          </p:cNvSpPr>
          <p:nvPr/>
        </p:nvSpPr>
        <p:spPr bwMode="auto">
          <a:xfrm>
            <a:off x="6172200" y="3733800"/>
            <a:ext cx="2514600" cy="19383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FF"/>
                </a:solidFill>
                <a:latin typeface="Arial"/>
              </a:rPr>
              <a:t>* Những con vật nuôi chính ở Tây Nguyên là trâu, bò.</a:t>
            </a:r>
          </a:p>
          <a:p>
            <a:pPr>
              <a:defRPr/>
            </a:pPr>
            <a:endParaRPr lang="en-US" sz="2000">
              <a:latin typeface="Arial"/>
            </a:endParaRPr>
          </a:p>
        </p:txBody>
      </p:sp>
      <p:sp>
        <p:nvSpPr>
          <p:cNvPr id="14345" name="Rectangle 3"/>
          <p:cNvSpPr>
            <a:spLocks noChangeArrowheads="1"/>
          </p:cNvSpPr>
          <p:nvPr/>
        </p:nvSpPr>
        <p:spPr bwMode="auto">
          <a:xfrm>
            <a:off x="6096000" y="2895600"/>
            <a:ext cx="3048000" cy="3108325"/>
          </a:xfrm>
          <a:prstGeom prst="rect">
            <a:avLst/>
          </a:prstGeom>
          <a:noFill/>
          <a:ln w="9525">
            <a:noFill/>
            <a:miter lim="800000"/>
            <a:headEnd/>
            <a:tailEnd/>
          </a:ln>
        </p:spPr>
        <p:txBody>
          <a:bodyPr>
            <a:spAutoFit/>
          </a:bodyPr>
          <a:lstStyle/>
          <a:p>
            <a:endParaRPr lang="en-US" sz="2800">
              <a:solidFill>
                <a:srgbClr val="FF0000"/>
              </a:solidFill>
              <a:latin typeface="Arial" charset="0"/>
              <a:cs typeface="Times New Roman" pitchFamily="18" charset="0"/>
            </a:endParaRPr>
          </a:p>
          <a:p>
            <a:pPr>
              <a:buFontTx/>
              <a:buChar char="-"/>
            </a:pPr>
            <a:r>
              <a:rPr lang="en-US" sz="2800">
                <a:latin typeface="Arial" charset="0"/>
                <a:cs typeface="Times New Roman" pitchFamily="18" charset="0"/>
              </a:rPr>
              <a:t> Dựa vào bảng số liệu, em hãy cho biết </a:t>
            </a:r>
          </a:p>
          <a:p>
            <a:r>
              <a:rPr lang="en-US" sz="2800">
                <a:latin typeface="Arial" charset="0"/>
                <a:cs typeface="Times New Roman" pitchFamily="18" charset="0"/>
              </a:rPr>
              <a:t>con vật nào được nuôi nhiều nhất ở Tây Nguyên?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box(in)">
                                      <p:cBhvr>
                                        <p:cTn id="17" dur="500"/>
                                        <p:tgtEl>
                                          <p:spTgt spid="143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grpId="1" nodeType="clickEffect">
                                  <p:stCondLst>
                                    <p:cond delay="0"/>
                                  </p:stCondLst>
                                  <p:childTnLst>
                                    <p:animEffect transition="out" filter="diamond(in)">
                                      <p:cBhvr>
                                        <p:cTn id="21" dur="2000"/>
                                        <p:tgtEl>
                                          <p:spTgt spid="14345"/>
                                        </p:tgtEl>
                                      </p:cBhvr>
                                    </p:animEffect>
                                    <p:set>
                                      <p:cBhvr>
                                        <p:cTn id="22" dur="1" fill="hold">
                                          <p:stCondLst>
                                            <p:cond delay="1999"/>
                                          </p:stCondLst>
                                        </p:cTn>
                                        <p:tgtEl>
                                          <p:spTgt spid="1434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344">
                                            <p:txEl>
                                              <p:pRg st="0" end="0"/>
                                            </p:txEl>
                                          </p:spTgt>
                                        </p:tgtEl>
                                        <p:attrNameLst>
                                          <p:attrName>style.visibility</p:attrName>
                                        </p:attrNameLst>
                                      </p:cBhvr>
                                      <p:to>
                                        <p:strVal val="visible"/>
                                      </p:to>
                                    </p:set>
                                    <p:animEffect transition="in" filter="diamond(in)">
                                      <p:cBhvr>
                                        <p:cTn id="27" dur="2000"/>
                                        <p:tgtEl>
                                          <p:spTgt spid="14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345" grpId="0"/>
      <p:bldP spid="1434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0"/>
            <a:ext cx="8839200" cy="1384300"/>
          </a:xfrm>
          <a:prstGeom prst="rect">
            <a:avLst/>
          </a:prstGeom>
          <a:noFill/>
          <a:ln w="9525">
            <a:noFill/>
            <a:miter lim="800000"/>
            <a:headEnd/>
            <a:tailEnd/>
          </a:ln>
        </p:spPr>
        <p:txBody>
          <a:bodyPr>
            <a:spAutoFit/>
          </a:bodyPr>
          <a:lstStyle/>
          <a:p>
            <a:r>
              <a:rPr lang="en-US" sz="2800">
                <a:solidFill>
                  <a:srgbClr val="FF0000"/>
                </a:solidFill>
                <a:latin typeface="Arial" charset="0"/>
                <a:cs typeface="Times New Roman" pitchFamily="18" charset="0"/>
              </a:rPr>
              <a:t>2. Chăn nuôi trên đồng cỏ</a:t>
            </a:r>
          </a:p>
          <a:p>
            <a:pPr>
              <a:buFontTx/>
              <a:buChar char="-"/>
            </a:pPr>
            <a:r>
              <a:rPr lang="en-US" sz="2800">
                <a:latin typeface="Arial" charset="0"/>
                <a:cs typeface="Times New Roman" pitchFamily="18" charset="0"/>
              </a:rPr>
              <a:t> Dựa vào bảng số liệu, em hãy cho biết </a:t>
            </a:r>
          </a:p>
          <a:p>
            <a:r>
              <a:rPr lang="en-US" sz="2800">
                <a:latin typeface="Arial" charset="0"/>
                <a:cs typeface="Times New Roman" pitchFamily="18" charset="0"/>
              </a:rPr>
              <a:t>con vật nào được nuôi nhiều nhất ở Tây Nguyên? </a:t>
            </a:r>
          </a:p>
        </p:txBody>
      </p:sp>
      <p:graphicFrame>
        <p:nvGraphicFramePr>
          <p:cNvPr id="15379" name="Group 19"/>
          <p:cNvGraphicFramePr>
            <a:graphicFrameLocks noGrp="1"/>
          </p:cNvGraphicFramePr>
          <p:nvPr/>
        </p:nvGraphicFramePr>
        <p:xfrm>
          <a:off x="990600" y="1524000"/>
          <a:ext cx="6096000" cy="1646238"/>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79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FF"/>
                          </a:solidFill>
                          <a:effectLst/>
                          <a:latin typeface="Times New Roman" pitchFamily="18" charset="0"/>
                          <a:cs typeface="Times New Roman" pitchFamily="18" charset="0"/>
                        </a:rPr>
                        <a:t>Vật nuôi </a:t>
                      </a:r>
                      <a:endParaRPr kumimoji="0" lang="en-US" sz="3200" b="1" i="0" u="none" strike="noStrike" cap="none" normalizeH="0" baseline="0">
                        <a:ln>
                          <a:noFill/>
                        </a:ln>
                        <a:solidFill>
                          <a:srgbClr val="FF00FF"/>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FF"/>
                          </a:solidFill>
                          <a:effectLst/>
                          <a:latin typeface="Times New Roman" pitchFamily="18" charset="0"/>
                          <a:cs typeface="Times New Roman" pitchFamily="18" charset="0"/>
                        </a:rPr>
                        <a:t>Số lượng(con)</a:t>
                      </a:r>
                      <a:endParaRPr kumimoji="0" lang="en-US" sz="3200" b="1" i="0" u="none" strike="noStrike" cap="none" normalizeH="0" baseline="0">
                        <a:ln>
                          <a:noFill/>
                        </a:ln>
                        <a:solidFill>
                          <a:srgbClr val="FF00FF"/>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670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Bò</a:t>
                      </a:r>
                      <a:r>
                        <a:rPr kumimoji="0" lang="en-US" sz="3200" b="0" i="0" u="none" strike="noStrike" cap="none" normalizeH="0" baseline="0">
                          <a:ln>
                            <a:noFill/>
                          </a:ln>
                          <a:solidFill>
                            <a:srgbClr val="FF0000"/>
                          </a:solidFill>
                          <a:effectLst/>
                          <a:latin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Trâu</a:t>
                      </a:r>
                      <a:endParaRPr kumimoji="0" lang="en-US" sz="3200" b="0" i="0" u="none" strike="noStrike" cap="none" normalizeH="0" baseline="0">
                        <a:ln>
                          <a:noFill/>
                        </a:ln>
                        <a:solidFill>
                          <a:srgbClr val="000000"/>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476 000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65 900</a:t>
                      </a:r>
                      <a:endParaRPr kumimoji="0" lang="en-US" sz="3200" b="0" i="0" u="none" strike="noStrike" cap="none" normalizeH="0" baseline="0">
                        <a:ln>
                          <a:noFill/>
                        </a:ln>
                        <a:solidFill>
                          <a:srgbClr val="000000"/>
                        </a:solidFill>
                        <a:effectLst/>
                        <a:latin typeface="Arial" charset="0"/>
                        <a:cs typeface="Arial" charset="0"/>
                      </a:endParaRP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14350" name="Rectangle 5"/>
          <p:cNvSpPr>
            <a:spLocks noChangeArrowheads="1"/>
          </p:cNvSpPr>
          <p:nvPr/>
        </p:nvSpPr>
        <p:spPr bwMode="auto">
          <a:xfrm>
            <a:off x="304800" y="3200400"/>
            <a:ext cx="8229600" cy="523875"/>
          </a:xfrm>
          <a:prstGeom prst="rect">
            <a:avLst/>
          </a:prstGeom>
          <a:noFill/>
          <a:ln w="9525">
            <a:noFill/>
            <a:miter lim="800000"/>
            <a:headEnd/>
            <a:tailEnd/>
          </a:ln>
        </p:spPr>
        <p:txBody>
          <a:bodyPr>
            <a:spAutoFit/>
          </a:bodyPr>
          <a:lstStyle/>
          <a:p>
            <a:r>
              <a:rPr lang="en-US" sz="2800">
                <a:latin typeface="Arial" charset="0"/>
                <a:cs typeface="Times New Roman" pitchFamily="18" charset="0"/>
              </a:rPr>
              <a:t>        </a:t>
            </a:r>
            <a:r>
              <a:rPr lang="en-US" sz="2400">
                <a:latin typeface="Arial" charset="0"/>
                <a:cs typeface="Times New Roman" pitchFamily="18" charset="0"/>
              </a:rPr>
              <a:t>Bảng số liệu về vật nuôi ở Tây Nguyên(năm2003)</a:t>
            </a:r>
            <a:endParaRPr lang="en-US" sz="2400">
              <a:latin typeface="Arial" charset="0"/>
            </a:endParaRPr>
          </a:p>
        </p:txBody>
      </p:sp>
      <p:sp>
        <p:nvSpPr>
          <p:cNvPr id="7" name="Rectangle 6"/>
          <p:cNvSpPr>
            <a:spLocks noChangeArrowheads="1"/>
          </p:cNvSpPr>
          <p:nvPr/>
        </p:nvSpPr>
        <p:spPr bwMode="auto">
          <a:xfrm>
            <a:off x="228600" y="3733800"/>
            <a:ext cx="8686800" cy="1816100"/>
          </a:xfrm>
          <a:prstGeom prst="rect">
            <a:avLst/>
          </a:prstGeom>
          <a:noFill/>
          <a:ln w="9525">
            <a:noFill/>
            <a:miter lim="800000"/>
            <a:headEnd/>
            <a:tailEnd/>
          </a:ln>
        </p:spPr>
        <p:txBody>
          <a:bodyPr>
            <a:spAutoFit/>
          </a:bodyPr>
          <a:lstStyle/>
          <a:p>
            <a:pPr>
              <a:buFontTx/>
              <a:buChar char="-"/>
            </a:pPr>
            <a:r>
              <a:rPr lang="en-US" sz="2800">
                <a:latin typeface="Arial" charset="0"/>
                <a:cs typeface="Times New Roman" pitchFamily="18" charset="0"/>
              </a:rPr>
              <a:t> Tây Nguyên có những thuận lợi nào để phát triển chăn nuôi trâu, bò? </a:t>
            </a:r>
          </a:p>
          <a:p>
            <a:r>
              <a:rPr lang="en-US" sz="2800">
                <a:solidFill>
                  <a:srgbClr val="FF0000"/>
                </a:solidFill>
                <a:latin typeface="Arial" charset="0"/>
                <a:cs typeface="Times New Roman" pitchFamily="18" charset="0"/>
              </a:rPr>
              <a:t>+</a:t>
            </a:r>
            <a:r>
              <a:rPr lang="en-US" sz="2800" u="sng">
                <a:solidFill>
                  <a:srgbClr val="FF0000"/>
                </a:solidFill>
                <a:latin typeface="Arial" charset="0"/>
                <a:cs typeface="Times New Roman" pitchFamily="18" charset="0"/>
              </a:rPr>
              <a:t>Trả lời</a:t>
            </a:r>
            <a:r>
              <a:rPr lang="en-US" sz="2800">
                <a:latin typeface="Arial" charset="0"/>
                <a:cs typeface="Times New Roman" pitchFamily="18" charset="0"/>
              </a:rPr>
              <a:t>: Tây Nguyên có những đồng cỏ xanh tốt, thuận lợi để phát triển chăn nuôi trâu, bò. </a:t>
            </a:r>
          </a:p>
        </p:txBody>
      </p:sp>
      <p:pic>
        <p:nvPicPr>
          <p:cNvPr id="14352"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edge">
                                      <p:cBhvr>
                                        <p:cTn id="15"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DC12879.JPG"/>
          <p:cNvPicPr>
            <a:picLocks noChangeAspect="1"/>
          </p:cNvPicPr>
          <p:nvPr/>
        </p:nvPicPr>
        <p:blipFill>
          <a:blip r:embed="rId2"/>
          <a:srcRect/>
          <a:stretch>
            <a:fillRect/>
          </a:stretch>
        </p:blipFill>
        <p:spPr bwMode="auto">
          <a:xfrm>
            <a:off x="0" y="0"/>
            <a:ext cx="9144000" cy="5105400"/>
          </a:xfrm>
          <a:prstGeom prst="rect">
            <a:avLst/>
          </a:prstGeom>
          <a:noFill/>
          <a:ln w="9525">
            <a:noFill/>
            <a:miter lim="800000"/>
            <a:headEnd/>
            <a:tailEnd/>
          </a:ln>
        </p:spPr>
      </p:pic>
      <p:sp>
        <p:nvSpPr>
          <p:cNvPr id="16387" name="Rectangle 5"/>
          <p:cNvSpPr>
            <a:spLocks noChangeArrowheads="1"/>
          </p:cNvSpPr>
          <p:nvPr/>
        </p:nvSpPr>
        <p:spPr bwMode="auto">
          <a:xfrm>
            <a:off x="1066800" y="5105400"/>
            <a:ext cx="6424613" cy="461963"/>
          </a:xfrm>
          <a:prstGeom prst="rect">
            <a:avLst/>
          </a:prstGeom>
          <a:noFill/>
          <a:ln w="9525">
            <a:noFill/>
            <a:miter lim="800000"/>
            <a:headEnd/>
            <a:tailEnd/>
          </a:ln>
        </p:spPr>
        <p:txBody>
          <a:bodyPr>
            <a:spAutoFit/>
          </a:bodyPr>
          <a:lstStyle/>
          <a:p>
            <a:r>
              <a:rPr lang="en-US" sz="2400">
                <a:solidFill>
                  <a:srgbClr val="FF0000"/>
                </a:solidFill>
                <a:latin typeface="Arial" charset="0"/>
                <a:cs typeface="Times New Roman" pitchFamily="18" charset="0"/>
              </a:rPr>
              <a:t>Hình 3. Đàn voi ở Buôn Đôn, tỉnh Đắk Lắk</a:t>
            </a:r>
            <a:endParaRPr lang="en-US" sz="2400">
              <a:latin typeface="Arial" charset="0"/>
            </a:endParaRPr>
          </a:p>
        </p:txBody>
      </p:sp>
      <p:sp>
        <p:nvSpPr>
          <p:cNvPr id="16391" name="Text Box 7"/>
          <p:cNvSpPr txBox="1">
            <a:spLocks noChangeArrowheads="1"/>
          </p:cNvSpPr>
          <p:nvPr/>
        </p:nvSpPr>
        <p:spPr bwMode="auto">
          <a:xfrm>
            <a:off x="0" y="5562600"/>
            <a:ext cx="75438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latin typeface="Arial"/>
              </a:rPr>
              <a:t>- Ở Tây Nguyên voi được nuôi để làm gì?</a:t>
            </a:r>
          </a:p>
        </p:txBody>
      </p:sp>
      <p:sp>
        <p:nvSpPr>
          <p:cNvPr id="16392" name="Rectangle 8"/>
          <p:cNvSpPr>
            <a:spLocks noChangeArrowheads="1"/>
          </p:cNvSpPr>
          <p:nvPr/>
        </p:nvSpPr>
        <p:spPr bwMode="auto">
          <a:xfrm>
            <a:off x="0" y="6019800"/>
            <a:ext cx="9512300"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00"/>
                </a:solidFill>
                <a:latin typeface="Arial"/>
              </a:rPr>
              <a:t>+ </a:t>
            </a:r>
            <a:r>
              <a:rPr lang="en-US" sz="2400" u="sng">
                <a:solidFill>
                  <a:srgbClr val="FF0000"/>
                </a:solidFill>
                <a:latin typeface="Arial"/>
              </a:rPr>
              <a:t>Trả lời</a:t>
            </a:r>
            <a:r>
              <a:rPr lang="en-US" sz="2400">
                <a:latin typeface="Arial"/>
              </a:rPr>
              <a:t>: Chuyên chở người, hàng hoá, phục vụ khách du lịch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91">
                                            <p:txEl>
                                              <p:pRg st="0" end="0"/>
                                            </p:txEl>
                                          </p:spTgt>
                                        </p:tgtEl>
                                        <p:attrNameLst>
                                          <p:attrName>style.visibility</p:attrName>
                                        </p:attrNameLst>
                                      </p:cBhvr>
                                      <p:to>
                                        <p:strVal val="visible"/>
                                      </p:to>
                                    </p:set>
                                    <p:animEffect transition="in" filter="checkerboard(across)">
                                      <p:cBhvr>
                                        <p:cTn id="12" dur="500"/>
                                        <p:tgtEl>
                                          <p:spTgt spid="163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392">
                                            <p:txEl>
                                              <p:pRg st="0" end="0"/>
                                            </p:txEl>
                                          </p:spTgt>
                                        </p:tgtEl>
                                        <p:attrNameLst>
                                          <p:attrName>style.visibility</p:attrName>
                                        </p:attrNameLst>
                                      </p:cBhvr>
                                      <p:to>
                                        <p:strVal val="visible"/>
                                      </p:to>
                                    </p:set>
                                    <p:anim calcmode="lin" valueType="num">
                                      <p:cBhvr additive="base">
                                        <p:cTn id="17" dur="500" fill="hold"/>
                                        <p:tgtEl>
                                          <p:spTgt spid="1639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9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endParaRPr lang="en-US" sz="2800"/>
          </a:p>
          <a:p>
            <a:endParaRPr lang="en-US" sz="2800"/>
          </a:p>
          <a:p>
            <a:endParaRPr lang="en-US" sz="2800"/>
          </a:p>
        </p:txBody>
      </p:sp>
      <p:sp>
        <p:nvSpPr>
          <p:cNvPr id="4" name="Title 3"/>
          <p:cNvSpPr>
            <a:spLocks noGrp="1"/>
          </p:cNvSpPr>
          <p:nvPr>
            <p:ph type="title"/>
          </p:nvPr>
        </p:nvSpPr>
        <p:spPr/>
        <p:txBody>
          <a:bodyPr>
            <a:normAutofit fontScale="90000"/>
          </a:bodyPr>
          <a:lstStyle/>
          <a:p>
            <a:pPr>
              <a:defRPr/>
            </a:pPr>
            <a:br>
              <a:rPr lang="en-US" sz="3600" dirty="0"/>
            </a:br>
            <a:br>
              <a:rPr lang="en-US" sz="3600" dirty="0"/>
            </a:br>
            <a:endParaRPr lang="en-US" sz="3600" dirty="0"/>
          </a:p>
        </p:txBody>
      </p:sp>
      <p:pic>
        <p:nvPicPr>
          <p:cNvPr id="16388" name="Picture 7" descr="1SO39WZJ2K_du%20lich%20voi"/>
          <p:cNvPicPr>
            <a:picLocks noChangeAspect="1" noChangeArrowheads="1"/>
          </p:cNvPicPr>
          <p:nvPr/>
        </p:nvPicPr>
        <p:blipFill>
          <a:blip r:embed="rId2"/>
          <a:srcRect/>
          <a:stretch>
            <a:fillRect/>
          </a:stretch>
        </p:blipFill>
        <p:spPr bwMode="auto">
          <a:xfrm>
            <a:off x="4267200" y="0"/>
            <a:ext cx="4876800" cy="2895600"/>
          </a:xfrm>
          <a:prstGeom prst="rect">
            <a:avLst/>
          </a:prstGeom>
          <a:noFill/>
          <a:ln w="9525">
            <a:noFill/>
            <a:miter lim="800000"/>
            <a:headEnd/>
            <a:tailEnd/>
          </a:ln>
        </p:spPr>
      </p:pic>
      <p:pic>
        <p:nvPicPr>
          <p:cNvPr id="16389" name="Picture 8" descr="23_12_2008_10h51_nuoi-trau"/>
          <p:cNvPicPr>
            <a:picLocks noChangeAspect="1" noChangeArrowheads="1"/>
          </p:cNvPicPr>
          <p:nvPr/>
        </p:nvPicPr>
        <p:blipFill>
          <a:blip r:embed="rId3"/>
          <a:srcRect/>
          <a:stretch>
            <a:fillRect/>
          </a:stretch>
        </p:blipFill>
        <p:spPr bwMode="auto">
          <a:xfrm>
            <a:off x="4191000" y="2895600"/>
            <a:ext cx="4953000" cy="3962400"/>
          </a:xfrm>
          <a:prstGeom prst="rect">
            <a:avLst/>
          </a:prstGeom>
          <a:noFill/>
          <a:ln w="9525">
            <a:noFill/>
            <a:miter lim="800000"/>
            <a:headEnd/>
            <a:tailEnd/>
          </a:ln>
        </p:spPr>
      </p:pic>
      <p:pic>
        <p:nvPicPr>
          <p:cNvPr id="16390" name="Picture 9"/>
          <p:cNvPicPr>
            <a:picLocks noChangeAspect="1" noChangeArrowheads="1"/>
          </p:cNvPicPr>
          <p:nvPr/>
        </p:nvPicPr>
        <p:blipFill>
          <a:blip r:embed="rId4"/>
          <a:srcRect/>
          <a:stretch>
            <a:fillRect/>
          </a:stretch>
        </p:blipFill>
        <p:spPr bwMode="auto">
          <a:xfrm>
            <a:off x="0" y="0"/>
            <a:ext cx="4267200" cy="6858000"/>
          </a:xfrm>
          <a:prstGeom prst="rect">
            <a:avLst/>
          </a:prstGeom>
          <a:noFill/>
          <a:ln w="12700">
            <a:noFill/>
            <a:miter lim="800000"/>
            <a:headEnd type="none" w="sm" len="sm"/>
            <a:tailEnd type="none" w="sm" len="sm"/>
          </a:ln>
        </p:spPr>
      </p:pic>
      <p:sp>
        <p:nvSpPr>
          <p:cNvPr id="9" name="Rectangle 8"/>
          <p:cNvSpPr/>
          <p:nvPr/>
        </p:nvSpPr>
        <p:spPr>
          <a:xfrm>
            <a:off x="0" y="6273800"/>
            <a:ext cx="8382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Bò</a:t>
            </a:r>
            <a:r>
              <a:rPr lang="en-US" sz="2800" dirty="0">
                <a:solidFill>
                  <a:srgbClr val="FF0000"/>
                </a:solidFill>
                <a:cs typeface="Times New Roman" pitchFamily="18" charset="0"/>
              </a:rPr>
              <a:t> </a:t>
            </a:r>
          </a:p>
        </p:txBody>
      </p:sp>
      <p:sp>
        <p:nvSpPr>
          <p:cNvPr id="10" name="Rectangle 9"/>
          <p:cNvSpPr/>
          <p:nvPr/>
        </p:nvSpPr>
        <p:spPr>
          <a:xfrm>
            <a:off x="8153400" y="2286000"/>
            <a:ext cx="9906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Voi</a:t>
            </a:r>
            <a:r>
              <a:rPr lang="en-US" sz="2800" dirty="0">
                <a:solidFill>
                  <a:srgbClr val="FF0000"/>
                </a:solidFill>
                <a:cs typeface="Times New Roman" pitchFamily="18" charset="0"/>
              </a:rPr>
              <a:t> </a:t>
            </a:r>
          </a:p>
        </p:txBody>
      </p:sp>
      <p:sp>
        <p:nvSpPr>
          <p:cNvPr id="11" name="Rectangle 10"/>
          <p:cNvSpPr/>
          <p:nvPr/>
        </p:nvSpPr>
        <p:spPr>
          <a:xfrm>
            <a:off x="4267200" y="6311900"/>
            <a:ext cx="11430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dirty="0" err="1">
                <a:solidFill>
                  <a:srgbClr val="FF0000"/>
                </a:solidFill>
                <a:cs typeface="Times New Roman" pitchFamily="18" charset="0"/>
              </a:rPr>
              <a:t>Trâu</a:t>
            </a:r>
            <a:r>
              <a:rPr lang="en-US" sz="2800" dirty="0">
                <a:solidFill>
                  <a:srgbClr val="FF0000"/>
                </a:solidFill>
                <a:cs typeface="Times New Roman" pitchFamily="18" charset="0"/>
              </a:rPr>
              <a: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amond(in)">
                                      <p:cBhvr>
                                        <p:cTn id="10" dur="2000"/>
                                        <p:tgtEl>
                                          <p:spTgt spid="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4" descr="671691"/>
          <p:cNvPicPr>
            <a:picLocks noChangeAspect="1" noChangeArrowheads="1" noCrop="1"/>
          </p:cNvPicPr>
          <p:nvPr/>
        </p:nvPicPr>
        <p:blipFill>
          <a:blip r:embed="rId2"/>
          <a:srcRect/>
          <a:stretch>
            <a:fillRect/>
          </a:stretch>
        </p:blipFill>
        <p:spPr bwMode="auto">
          <a:xfrm>
            <a:off x="0" y="6019800"/>
            <a:ext cx="838200" cy="838200"/>
          </a:xfrm>
          <a:prstGeom prst="rect">
            <a:avLst/>
          </a:prstGeom>
          <a:noFill/>
          <a:ln w="9525">
            <a:noFill/>
            <a:miter lim="800000"/>
            <a:headEnd/>
            <a:tailEnd/>
          </a:ln>
        </p:spPr>
      </p:pic>
      <p:sp>
        <p:nvSpPr>
          <p:cNvPr id="5" name="Text Box 43"/>
          <p:cNvSpPr txBox="1">
            <a:spLocks noChangeArrowheads="1"/>
          </p:cNvSpPr>
          <p:nvPr/>
        </p:nvSpPr>
        <p:spPr bwMode="auto">
          <a:xfrm>
            <a:off x="228600" y="0"/>
            <a:ext cx="8763000" cy="1987550"/>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latin typeface="Arial"/>
                <a:cs typeface="Times New Roman" pitchFamily="18" charset="0"/>
              </a:rPr>
              <a:t>Địa</a:t>
            </a:r>
            <a:r>
              <a:rPr lang="en-US" sz="2800" b="1" u="sng" dirty="0">
                <a:solidFill>
                  <a:srgbClr val="000000"/>
                </a:solidFill>
                <a:latin typeface="Arial"/>
                <a:cs typeface="Times New Roman" pitchFamily="18" charset="0"/>
              </a:rPr>
              <a:t> </a:t>
            </a:r>
            <a:r>
              <a:rPr lang="en-US" sz="2800" b="1" u="sng" dirty="0" err="1">
                <a:solidFill>
                  <a:srgbClr val="000000"/>
                </a:solidFill>
                <a:latin typeface="Arial"/>
                <a:cs typeface="Times New Roman" pitchFamily="18" charset="0"/>
              </a:rPr>
              <a:t>lí</a:t>
            </a:r>
            <a:r>
              <a:rPr lang="en-US" sz="2800" b="1" dirty="0">
                <a:solidFill>
                  <a:srgbClr val="000000"/>
                </a:solidFill>
                <a:latin typeface="Arial"/>
                <a:cs typeface="Times New Roman" pitchFamily="18" charset="0"/>
              </a:rPr>
              <a:t>: </a:t>
            </a:r>
          </a:p>
          <a:p>
            <a:pPr>
              <a:spcBef>
                <a:spcPct val="20000"/>
              </a:spcBef>
              <a:defRPr/>
            </a:pPr>
            <a:r>
              <a:rPr lang="en-US" sz="2800" dirty="0">
                <a:latin typeface="Arial"/>
                <a:cs typeface="Times New Roman" pitchFamily="18" charset="0"/>
              </a:rPr>
              <a:t>  </a:t>
            </a:r>
            <a:r>
              <a:rPr lang="en-US" sz="2800" u="sng" dirty="0" err="1">
                <a:latin typeface="Arial"/>
                <a:cs typeface="Times New Roman" pitchFamily="18" charset="0"/>
              </a:rPr>
              <a:t>Bài</a:t>
            </a:r>
            <a:r>
              <a:rPr lang="en-US" sz="2800" u="sng" dirty="0">
                <a:latin typeface="Arial"/>
                <a:cs typeface="Times New Roman" pitchFamily="18" charset="0"/>
              </a:rPr>
              <a:t> 8</a:t>
            </a:r>
            <a:r>
              <a:rPr lang="en-US" sz="2800" dirty="0">
                <a:latin typeface="Arial"/>
                <a:cs typeface="Times New Roman" pitchFamily="18" charset="0"/>
              </a:rPr>
              <a:t>:  </a:t>
            </a:r>
            <a:r>
              <a:rPr lang="en-US" sz="2800" dirty="0" err="1">
                <a:solidFill>
                  <a:srgbClr val="FF0000"/>
                </a:solidFill>
                <a:latin typeface="Arial"/>
                <a:cs typeface="Times New Roman" pitchFamily="18" charset="0"/>
              </a:rPr>
              <a:t>Hoạt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động</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sản</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xuất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của</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người</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dân</a:t>
            </a:r>
            <a:r>
              <a:rPr lang="en-US" sz="2800" dirty="0">
                <a:solidFill>
                  <a:srgbClr val="FF0000"/>
                </a:solidFill>
                <a:latin typeface="Arial"/>
                <a:cs typeface="Times New Roman" pitchFamily="18" charset="0"/>
              </a:rPr>
              <a:t> ở </a:t>
            </a:r>
            <a:r>
              <a:rPr lang="en-US" sz="2800" dirty="0" err="1">
                <a:solidFill>
                  <a:srgbClr val="FF0000"/>
                </a:solidFill>
                <a:latin typeface="Arial"/>
                <a:cs typeface="Times New Roman" pitchFamily="18" charset="0"/>
              </a:rPr>
              <a:t>Tây</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Nguyên</a:t>
            </a:r>
            <a:endParaRPr lang="en-US" sz="2800" dirty="0">
              <a:solidFill>
                <a:srgbClr val="FF0000"/>
              </a:solidFill>
              <a:latin typeface="Arial"/>
            </a:endParaRPr>
          </a:p>
        </p:txBody>
      </p:sp>
      <p:pic>
        <p:nvPicPr>
          <p:cNvPr id="17412"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graphicFrame>
        <p:nvGraphicFramePr>
          <p:cNvPr id="18459" name="Group 27"/>
          <p:cNvGraphicFramePr>
            <a:graphicFrameLocks noGrp="1"/>
          </p:cNvGraphicFramePr>
          <p:nvPr/>
        </p:nvGraphicFramePr>
        <p:xfrm>
          <a:off x="2362200" y="2209800"/>
          <a:ext cx="4495800" cy="1341438"/>
        </p:xfrm>
        <a:graphic>
          <a:graphicData uri="http://schemas.openxmlformats.org/drawingml/2006/table">
            <a:tbl>
              <a:tblPr/>
              <a:tblGrid>
                <a:gridCol w="4495800">
                  <a:extLst>
                    <a:ext uri="{9D8B030D-6E8A-4147-A177-3AD203B41FA5}">
                      <a16:colId xmlns:a16="http://schemas.microsoft.com/office/drawing/2014/main" val="20000"/>
                    </a:ext>
                  </a:extLst>
                </a:gridCol>
              </a:tblGrid>
              <a:tr h="134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6600FF"/>
                          </a:solidFill>
                          <a:effectLst/>
                          <a:latin typeface="Times New Roman" pitchFamily="18" charset="0"/>
                          <a:cs typeface="Times New Roman" pitchFamily="18" charset="0"/>
                        </a:rPr>
                        <a:t>Hoạt động sản xuất của người dân Tây Nguyên</a:t>
                      </a:r>
                      <a:endParaRPr kumimoji="0" lang="en-US" sz="3200" b="1" i="0" u="none" strike="noStrike" cap="none" normalizeH="0" baseline="0">
                        <a:ln>
                          <a:noFill/>
                        </a:ln>
                        <a:solidFill>
                          <a:srgbClr val="6600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6600FF"/>
                        </a:solidFill>
                        <a:effectLst/>
                        <a:latin typeface="Arial" charset="0"/>
                        <a:cs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8460" name="Group 28"/>
          <p:cNvGraphicFramePr>
            <a:graphicFrameLocks noGrp="1"/>
          </p:cNvGraphicFramePr>
          <p:nvPr/>
        </p:nvGraphicFramePr>
        <p:xfrm>
          <a:off x="0" y="4267200"/>
          <a:ext cx="4953000" cy="1554444"/>
        </p:xfrm>
        <a:graphic>
          <a:graphicData uri="http://schemas.openxmlformats.org/drawingml/2006/table">
            <a:tbl>
              <a:tblPr/>
              <a:tblGrid>
                <a:gridCol w="4953000">
                  <a:extLst>
                    <a:ext uri="{9D8B030D-6E8A-4147-A177-3AD203B41FA5}">
                      <a16:colId xmlns:a16="http://schemas.microsoft.com/office/drawing/2014/main" val="20000"/>
                    </a:ext>
                  </a:extLst>
                </a:gridCol>
              </a:tblGrid>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Trồng</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cây</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công</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nghiệp</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lâu</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năm</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cà</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phê</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cao</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su</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hồ</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tiêu</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chè</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trên</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đất</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ba</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dan</a:t>
                      </a:r>
                      <a:endParaRPr kumimoji="0" lang="en-US" sz="3200" b="1" i="0" u="none" strike="noStrike" cap="none" normalizeH="0" baseline="0" dirty="0">
                        <a:ln>
                          <a:noFill/>
                        </a:ln>
                        <a:solidFill>
                          <a:srgbClr val="6600FF"/>
                        </a:solidFill>
                        <a:effectLst/>
                        <a:latin typeface="Arial" charset="0"/>
                        <a:cs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18461" name="Group 29"/>
          <p:cNvGraphicFramePr>
            <a:graphicFrameLocks noGrp="1"/>
          </p:cNvGraphicFramePr>
          <p:nvPr/>
        </p:nvGraphicFramePr>
        <p:xfrm>
          <a:off x="5486400" y="4267200"/>
          <a:ext cx="3429000" cy="1554444"/>
        </p:xfrm>
        <a:graphic>
          <a:graphicData uri="http://schemas.openxmlformats.org/drawingml/2006/table">
            <a:tbl>
              <a:tblPr/>
              <a:tblGrid>
                <a:gridCol w="3429000">
                  <a:extLst>
                    <a:ext uri="{9D8B030D-6E8A-4147-A177-3AD203B41FA5}">
                      <a16:colId xmlns:a16="http://schemas.microsoft.com/office/drawing/2014/main" val="20000"/>
                    </a:ext>
                  </a:extLst>
                </a:gridCol>
              </a:tblGrid>
              <a:tr h="1554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Chăn</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nuôi</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gia</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súc</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lớn</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trâu</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bò</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trên</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các</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đồng</a:t>
                      </a:r>
                      <a:r>
                        <a:rPr kumimoji="0" lang="en-US" sz="3200" b="1" i="0" u="none" strike="noStrike" cap="none" normalizeH="0" baseline="0" dirty="0">
                          <a:ln>
                            <a:noFill/>
                          </a:ln>
                          <a:solidFill>
                            <a:srgbClr val="6600FF"/>
                          </a:solidFill>
                          <a:effectLst/>
                          <a:latin typeface="Times New Roman" pitchFamily="18" charset="0"/>
                          <a:cs typeface="Times New Roman" pitchFamily="18" charset="0"/>
                        </a:rPr>
                        <a:t> </a:t>
                      </a:r>
                      <a:r>
                        <a:rPr kumimoji="0" lang="en-US" sz="3200" b="1" i="0" u="none" strike="noStrike" cap="none" normalizeH="0" baseline="0" dirty="0" err="1">
                          <a:ln>
                            <a:noFill/>
                          </a:ln>
                          <a:solidFill>
                            <a:srgbClr val="6600FF"/>
                          </a:solidFill>
                          <a:effectLst/>
                          <a:latin typeface="Times New Roman" pitchFamily="18" charset="0"/>
                          <a:cs typeface="Times New Roman" pitchFamily="18" charset="0"/>
                        </a:rPr>
                        <a:t>cỏ</a:t>
                      </a:r>
                      <a:endParaRPr kumimoji="0" lang="en-US" sz="3200" b="1" i="0" u="none" strike="noStrike" cap="none" normalizeH="0" baseline="0" dirty="0">
                        <a:ln>
                          <a:noFill/>
                        </a:ln>
                        <a:solidFill>
                          <a:srgbClr val="6600FF"/>
                        </a:solidFill>
                        <a:effectLst/>
                        <a:latin typeface="Arial" charset="0"/>
                        <a:cs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cxnSp>
        <p:nvCxnSpPr>
          <p:cNvPr id="11" name="Straight Arrow Connector 10"/>
          <p:cNvCxnSpPr/>
          <p:nvPr/>
        </p:nvCxnSpPr>
        <p:spPr bwMode="auto">
          <a:xfrm rot="16200000" flipH="1">
            <a:off x="6819900" y="3543300"/>
            <a:ext cx="762000" cy="685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bwMode="auto">
          <a:xfrm rot="5400000">
            <a:off x="1638300" y="3543300"/>
            <a:ext cx="762000" cy="68580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460"/>
                                        </p:tgtEl>
                                        <p:attrNameLst>
                                          <p:attrName>style.visibility</p:attrName>
                                        </p:attrNameLst>
                                      </p:cBhvr>
                                      <p:to>
                                        <p:strVal val="visible"/>
                                      </p:to>
                                    </p:set>
                                    <p:animEffect transition="in" filter="circle(in)">
                                      <p:cBhvr>
                                        <p:cTn id="17" dur="2000"/>
                                        <p:tgtEl>
                                          <p:spTgt spid="1846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461"/>
                                        </p:tgtEl>
                                        <p:attrNameLst>
                                          <p:attrName>style.visibility</p:attrName>
                                        </p:attrNameLst>
                                      </p:cBhvr>
                                      <p:to>
                                        <p:strVal val="visible"/>
                                      </p:to>
                                    </p:set>
                                    <p:animEffect transition="in" filter="circle(in)">
                                      <p:cBhvr>
                                        <p:cTn id="22" dur="20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3"/>
          <p:cNvSpPr txBox="1">
            <a:spLocks noChangeArrowheads="1"/>
          </p:cNvSpPr>
          <p:nvPr/>
        </p:nvSpPr>
        <p:spPr bwMode="auto">
          <a:xfrm>
            <a:off x="228600" y="0"/>
            <a:ext cx="8763000" cy="1987550"/>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lgn="ctr">
              <a:spcBef>
                <a:spcPct val="20000"/>
              </a:spcBef>
              <a:defRPr/>
            </a:pPr>
            <a:endParaRPr lang="en-US" sz="2800" dirty="0">
              <a:solidFill>
                <a:srgbClr val="000000"/>
              </a:solidFill>
              <a:latin typeface="Arial"/>
              <a:cs typeface="Times New Roman" pitchFamily="18" charset="0"/>
            </a:endParaRPr>
          </a:p>
          <a:p>
            <a:pPr algn="ctr">
              <a:spcBef>
                <a:spcPct val="20000"/>
              </a:spcBef>
              <a:defRPr/>
            </a:pPr>
            <a:r>
              <a:rPr lang="en-US" sz="2800" b="1" u="sng" dirty="0" err="1">
                <a:solidFill>
                  <a:srgbClr val="000000"/>
                </a:solidFill>
                <a:latin typeface="Arial"/>
                <a:cs typeface="Times New Roman" pitchFamily="18" charset="0"/>
              </a:rPr>
              <a:t>Địa</a:t>
            </a:r>
            <a:r>
              <a:rPr lang="en-US" sz="2800" b="1" u="sng" dirty="0">
                <a:solidFill>
                  <a:srgbClr val="000000"/>
                </a:solidFill>
                <a:latin typeface="Arial"/>
                <a:cs typeface="Times New Roman" pitchFamily="18" charset="0"/>
              </a:rPr>
              <a:t> </a:t>
            </a:r>
            <a:r>
              <a:rPr lang="en-US" sz="2800" b="1" u="sng" dirty="0" err="1">
                <a:solidFill>
                  <a:srgbClr val="000000"/>
                </a:solidFill>
                <a:latin typeface="Arial"/>
                <a:cs typeface="Times New Roman" pitchFamily="18" charset="0"/>
              </a:rPr>
              <a:t>lí</a:t>
            </a:r>
            <a:r>
              <a:rPr lang="en-US" sz="2800" b="1" dirty="0">
                <a:solidFill>
                  <a:srgbClr val="000000"/>
                </a:solidFill>
                <a:latin typeface="Arial"/>
                <a:cs typeface="Times New Roman" pitchFamily="18" charset="0"/>
              </a:rPr>
              <a:t>: </a:t>
            </a:r>
          </a:p>
          <a:p>
            <a:pPr>
              <a:spcBef>
                <a:spcPct val="20000"/>
              </a:spcBef>
              <a:defRPr/>
            </a:pPr>
            <a:r>
              <a:rPr lang="en-US" sz="2800" dirty="0">
                <a:latin typeface="Arial"/>
                <a:cs typeface="Times New Roman" pitchFamily="18" charset="0"/>
              </a:rPr>
              <a:t>  </a:t>
            </a:r>
            <a:r>
              <a:rPr lang="en-US" sz="2800" u="sng" dirty="0" err="1">
                <a:latin typeface="Arial"/>
                <a:cs typeface="Times New Roman" pitchFamily="18" charset="0"/>
              </a:rPr>
              <a:t>Bài</a:t>
            </a:r>
            <a:r>
              <a:rPr lang="en-US" sz="2800" u="sng" dirty="0">
                <a:latin typeface="Arial"/>
                <a:cs typeface="Times New Roman" pitchFamily="18" charset="0"/>
              </a:rPr>
              <a:t> 8</a:t>
            </a:r>
            <a:r>
              <a:rPr lang="en-US" sz="2800" dirty="0">
                <a:latin typeface="Arial"/>
                <a:cs typeface="Times New Roman" pitchFamily="18" charset="0"/>
              </a:rPr>
              <a:t>:  </a:t>
            </a:r>
            <a:r>
              <a:rPr lang="en-US" sz="2800" dirty="0" err="1">
                <a:solidFill>
                  <a:srgbClr val="FF0000"/>
                </a:solidFill>
                <a:latin typeface="Arial"/>
                <a:cs typeface="Times New Roman" pitchFamily="18" charset="0"/>
              </a:rPr>
              <a:t>Hoạt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động</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sản</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xuất</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của</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người</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dân</a:t>
            </a:r>
            <a:r>
              <a:rPr lang="en-US" sz="2800" dirty="0">
                <a:solidFill>
                  <a:srgbClr val="FF0000"/>
                </a:solidFill>
                <a:latin typeface="Arial"/>
                <a:cs typeface="Times New Roman" pitchFamily="18" charset="0"/>
              </a:rPr>
              <a:t> ở </a:t>
            </a:r>
            <a:r>
              <a:rPr lang="en-US" sz="2800" dirty="0" err="1">
                <a:solidFill>
                  <a:srgbClr val="FF0000"/>
                </a:solidFill>
                <a:latin typeface="Arial"/>
                <a:cs typeface="Times New Roman" pitchFamily="18" charset="0"/>
              </a:rPr>
              <a:t>Tây</a:t>
            </a:r>
            <a:r>
              <a:rPr lang="en-US" sz="2800" dirty="0">
                <a:solidFill>
                  <a:srgbClr val="FF0000"/>
                </a:solidFill>
                <a:latin typeface="Arial"/>
                <a:cs typeface="Times New Roman" pitchFamily="18" charset="0"/>
              </a:rPr>
              <a:t> </a:t>
            </a:r>
            <a:r>
              <a:rPr lang="en-US" sz="2800" dirty="0" err="1">
                <a:solidFill>
                  <a:srgbClr val="FF0000"/>
                </a:solidFill>
                <a:latin typeface="Arial"/>
                <a:cs typeface="Times New Roman" pitchFamily="18" charset="0"/>
              </a:rPr>
              <a:t>Nguyên</a:t>
            </a:r>
            <a:endParaRPr lang="en-US" sz="2800" dirty="0">
              <a:solidFill>
                <a:srgbClr val="FF0000"/>
              </a:solidFill>
              <a:latin typeface="Arial"/>
            </a:endParaRPr>
          </a:p>
        </p:txBody>
      </p:sp>
      <p:sp>
        <p:nvSpPr>
          <p:cNvPr id="6" name="Horizontal Scroll 5"/>
          <p:cNvSpPr/>
          <p:nvPr/>
        </p:nvSpPr>
        <p:spPr>
          <a:xfrm>
            <a:off x="304800" y="2209800"/>
            <a:ext cx="8839200" cy="3276600"/>
          </a:xfrm>
          <a:prstGeom prst="horizontalScroll">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US" sz="2800">
              <a:solidFill>
                <a:srgbClr val="000000"/>
              </a:solidFill>
            </a:endParaRPr>
          </a:p>
          <a:p>
            <a:pPr>
              <a:defRPr/>
            </a:pPr>
            <a:r>
              <a:rPr lang="en-US" sz="2800">
                <a:solidFill>
                  <a:srgbClr val="000000"/>
                </a:solidFill>
              </a:rPr>
              <a:t>   </a:t>
            </a:r>
          </a:p>
          <a:p>
            <a:pPr>
              <a:defRPr/>
            </a:pPr>
            <a:endParaRPr lang="en-US" sz="2800">
              <a:solidFill>
                <a:srgbClr val="000000"/>
              </a:solidFill>
            </a:endParaRPr>
          </a:p>
          <a:p>
            <a:pPr>
              <a:defRPr/>
            </a:pPr>
            <a:r>
              <a:rPr lang="en-US" sz="2800">
                <a:solidFill>
                  <a:srgbClr val="000000"/>
                </a:solidFill>
              </a:rPr>
              <a:t>   Trên các cao nguyên ở Tây Nguyên có những vùng đất ba dan rộng lớn, được khai thác để trồng cây công nghiệp lâu năm như cà phê, cao su, hồ tiêu, chè </a:t>
            </a:r>
            <a:r>
              <a:rPr lang="en-US" sz="2800">
                <a:solidFill>
                  <a:schemeClr val="tx1"/>
                </a:solidFill>
              </a:rPr>
              <a:t>và có nhiều đồng cỏ thuận lợi cho việc chăn nuôi  trâu, bò </a:t>
            </a:r>
          </a:p>
          <a:p>
            <a:pPr>
              <a:defRPr/>
            </a:pPr>
            <a:endParaRPr lang="en-US" sz="2800">
              <a:solidFill>
                <a:srgbClr val="000000"/>
              </a:solidFill>
            </a:endParaRPr>
          </a:p>
          <a:p>
            <a:pPr algn="ctr">
              <a:defRPr/>
            </a:pPr>
            <a:endParaRPr lang="en-US" sz="2800">
              <a:solidFill>
                <a:srgbClr val="000000"/>
              </a:solidFill>
            </a:endParaRPr>
          </a:p>
          <a:p>
            <a:pPr algn="ctr">
              <a:defRPr/>
            </a:pPr>
            <a:endParaRPr lang="en-US" sz="2800">
              <a:solidFill>
                <a:schemeClr val="tx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3352800" cy="923330"/>
          </a:xfrm>
          <a:prstGeom prst="rect">
            <a:avLst/>
          </a:prstGeom>
          <a:noFill/>
        </p:spPr>
        <p:txBody>
          <a:bodyPr>
            <a:prstTxWarp prst="textChevronInverted">
              <a:avLst/>
            </a:prstTxWarp>
            <a:spAutoFit/>
          </a:bodyPr>
          <a:lstStyle/>
          <a:p>
            <a:pPr algn="ctr">
              <a:defRPr/>
            </a:pP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Trò</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 </a:t>
            </a: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chơi</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a:t>
            </a:r>
          </a:p>
        </p:txBody>
      </p:sp>
      <p:sp>
        <p:nvSpPr>
          <p:cNvPr id="8" name="TextBox 7"/>
          <p:cNvSpPr txBox="1"/>
          <p:nvPr/>
        </p:nvSpPr>
        <p:spPr>
          <a:xfrm>
            <a:off x="4114800" y="381000"/>
            <a:ext cx="3505200"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800">
                <a:solidFill>
                  <a:srgbClr val="000000"/>
                </a:solidFill>
                <a:cs typeface="Times New Roman" pitchFamily="18" charset="0"/>
              </a:rPr>
              <a:t>  </a:t>
            </a:r>
            <a:r>
              <a:rPr lang="en-US" sz="2800">
                <a:solidFill>
                  <a:srgbClr val="000000"/>
                </a:solidFill>
                <a:latin typeface="Times New Roman" pitchFamily="18" charset="0"/>
                <a:ea typeface="ParkAvenue" pitchFamily="18" charset="0"/>
                <a:cs typeface="Times New Roman" pitchFamily="18" charset="0"/>
              </a:rPr>
              <a:t>Rung chung vàng</a:t>
            </a:r>
          </a:p>
        </p:txBody>
      </p:sp>
      <p:sp>
        <p:nvSpPr>
          <p:cNvPr id="10" name="Rectangle 9"/>
          <p:cNvSpPr>
            <a:spLocks noChangeArrowheads="1"/>
          </p:cNvSpPr>
          <p:nvPr/>
        </p:nvSpPr>
        <p:spPr bwMode="auto">
          <a:xfrm>
            <a:off x="0" y="1752600"/>
            <a:ext cx="9144000" cy="3662363"/>
          </a:xfrm>
          <a:prstGeom prst="rect">
            <a:avLst/>
          </a:prstGeom>
          <a:noFill/>
          <a:ln w="9525">
            <a:noFill/>
            <a:miter lim="800000"/>
            <a:headEnd/>
            <a:tailEnd/>
          </a:ln>
        </p:spPr>
        <p:txBody>
          <a:bodyPr>
            <a:spAutoFit/>
          </a:bodyPr>
          <a:lstStyle/>
          <a:p>
            <a:pPr marL="514350" indent="-514350"/>
            <a:r>
              <a:rPr lang="en-US" sz="2800" dirty="0">
                <a:solidFill>
                  <a:srgbClr val="FF0000"/>
                </a:solidFill>
                <a:latin typeface="Arial" charset="0"/>
                <a:ea typeface="ParkAvenue" pitchFamily="18" charset="0"/>
                <a:cs typeface="Times New Roman" pitchFamily="18" charset="0"/>
              </a:rPr>
              <a:t>1.</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Đất</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đỏ</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ba</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dan</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tơi</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xốp</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phì</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nhiêu</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thích</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hợp</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nhất</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cho</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viêc</a:t>
            </a:r>
            <a:r>
              <a:rPr lang="en-US" sz="2800" dirty="0">
                <a:latin typeface="Arial" charset="0"/>
                <a:ea typeface="ParkAvenue" pitchFamily="18" charset="0"/>
                <a:cs typeface="Times New Roman" pitchFamily="18" charset="0"/>
              </a:rPr>
              <a:t>:</a:t>
            </a:r>
          </a:p>
          <a:p>
            <a:pPr marL="514350" indent="-514350"/>
            <a:r>
              <a:rPr lang="en-US" sz="2800" dirty="0">
                <a:latin typeface="Arial" charset="0"/>
                <a:ea typeface="ParkAvenue" pitchFamily="18" charset="0"/>
                <a:cs typeface="Times New Roman" pitchFamily="18" charset="0"/>
              </a:rPr>
              <a:t>   a. </a:t>
            </a:r>
            <a:r>
              <a:rPr lang="en-US" sz="2800" dirty="0" err="1">
                <a:latin typeface="Arial" charset="0"/>
                <a:ea typeface="ParkAvenue" pitchFamily="18" charset="0"/>
                <a:cs typeface="Times New Roman" pitchFamily="18" charset="0"/>
              </a:rPr>
              <a:t>Trồng</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lúa</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hoa</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màu</a:t>
            </a:r>
            <a:endParaRPr lang="en-US" sz="2800" dirty="0">
              <a:latin typeface="Arial" charset="0"/>
              <a:ea typeface="ParkAvenue" pitchFamily="18" charset="0"/>
              <a:cs typeface="Times New Roman" pitchFamily="18" charset="0"/>
            </a:endParaRPr>
          </a:p>
          <a:p>
            <a:pPr marL="514350" indent="-514350"/>
            <a:r>
              <a:rPr lang="en-US" sz="2800" dirty="0">
                <a:latin typeface="Arial" charset="0"/>
                <a:ea typeface="ParkAvenue" pitchFamily="18" charset="0"/>
                <a:cs typeface="Times New Roman" pitchFamily="18" charset="0"/>
              </a:rPr>
              <a:t>   b. </a:t>
            </a:r>
            <a:r>
              <a:rPr lang="en-US" sz="2800" dirty="0" err="1">
                <a:latin typeface="Arial" charset="0"/>
                <a:ea typeface="ParkAvenue" pitchFamily="18" charset="0"/>
                <a:cs typeface="Times New Roman" pitchFamily="18" charset="0"/>
              </a:rPr>
              <a:t>Cây</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công</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nghiệp</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lâu</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năm</a:t>
            </a:r>
            <a:r>
              <a:rPr lang="en-US" sz="2800" dirty="0">
                <a:latin typeface="Arial" charset="0"/>
                <a:ea typeface="ParkAvenue" pitchFamily="18" charset="0"/>
                <a:cs typeface="Times New Roman" pitchFamily="18" charset="0"/>
              </a:rPr>
              <a:t>(</a:t>
            </a:r>
            <a:r>
              <a:rPr lang="en-US" sz="2800" dirty="0" err="1">
                <a:latin typeface="Arial" charset="0"/>
                <a:ea typeface="ParkAvenue" pitchFamily="18" charset="0"/>
                <a:cs typeface="Times New Roman" pitchFamily="18" charset="0"/>
              </a:rPr>
              <a:t>cà</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phê</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cao</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su</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chè</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hồ</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tiêu</a:t>
            </a:r>
            <a:r>
              <a:rPr lang="en-US" sz="2800" dirty="0">
                <a:latin typeface="Arial" charset="0"/>
                <a:ea typeface="ParkAvenue" pitchFamily="18" charset="0"/>
                <a:cs typeface="Times New Roman" pitchFamily="18" charset="0"/>
              </a:rPr>
              <a:t>,...)</a:t>
            </a:r>
          </a:p>
          <a:p>
            <a:pPr marL="514350" indent="-514350"/>
            <a:r>
              <a:rPr lang="en-US" sz="2800" dirty="0">
                <a:latin typeface="Arial" charset="0"/>
                <a:ea typeface="ParkAvenue" pitchFamily="18" charset="0"/>
                <a:cs typeface="Times New Roman" pitchFamily="18" charset="0"/>
              </a:rPr>
              <a:t>   c. </a:t>
            </a:r>
            <a:r>
              <a:rPr lang="en-US" sz="2800" dirty="0" err="1">
                <a:latin typeface="Arial" charset="0"/>
                <a:ea typeface="ParkAvenue" pitchFamily="18" charset="0"/>
                <a:cs typeface="Times New Roman" pitchFamily="18" charset="0"/>
              </a:rPr>
              <a:t>Trồng</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cây</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hằng</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năm</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mía</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lạc</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thuốc</a:t>
            </a:r>
            <a:r>
              <a:rPr lang="en-US" sz="2800" dirty="0">
                <a:latin typeface="Arial" charset="0"/>
                <a:ea typeface="ParkAvenue" pitchFamily="18" charset="0"/>
                <a:cs typeface="Times New Roman" pitchFamily="18" charset="0"/>
              </a:rPr>
              <a:t> </a:t>
            </a:r>
            <a:r>
              <a:rPr lang="en-US" sz="2800" dirty="0" err="1">
                <a:latin typeface="Arial" charset="0"/>
                <a:ea typeface="ParkAvenue" pitchFamily="18" charset="0"/>
                <a:cs typeface="Times New Roman" pitchFamily="18" charset="0"/>
              </a:rPr>
              <a:t>lá</a:t>
            </a:r>
            <a:r>
              <a:rPr lang="en-US" sz="2800" dirty="0">
                <a:latin typeface="Arial" charset="0"/>
                <a:ea typeface="ParkAvenue" pitchFamily="18" charset="0"/>
                <a:cs typeface="Times New Roman" pitchFamily="18" charset="0"/>
              </a:rPr>
              <a:t>, ….)</a:t>
            </a:r>
          </a:p>
          <a:p>
            <a:pPr marL="514350" indent="-514350"/>
            <a:endParaRPr lang="en-US" sz="2800" dirty="0">
              <a:latin typeface="Arial" charset="0"/>
              <a:ea typeface="ParkAvenue" pitchFamily="18" charset="0"/>
              <a:cs typeface="Times New Roman" pitchFamily="18" charset="0"/>
            </a:endParaRPr>
          </a:p>
          <a:p>
            <a:pPr marL="514350" indent="-514350"/>
            <a:endParaRPr lang="en-US" sz="2800" dirty="0">
              <a:latin typeface="Arial" charset="0"/>
              <a:ea typeface="ParkAvenue" pitchFamily="18" charset="0"/>
              <a:cs typeface="Times New Roman" pitchFamily="18" charset="0"/>
            </a:endParaRPr>
          </a:p>
        </p:txBody>
      </p:sp>
      <p:sp>
        <p:nvSpPr>
          <p:cNvPr id="11" name="Rectangle 10"/>
          <p:cNvSpPr>
            <a:spLocks noChangeArrowheads="1"/>
          </p:cNvSpPr>
          <p:nvPr/>
        </p:nvSpPr>
        <p:spPr bwMode="auto">
          <a:xfrm>
            <a:off x="0" y="4795838"/>
            <a:ext cx="8382000" cy="1816100"/>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2.</a:t>
            </a:r>
            <a:r>
              <a:rPr lang="en-US" sz="2800">
                <a:latin typeface="Arial" charset="0"/>
                <a:ea typeface="ParkAvenue" pitchFamily="18" charset="0"/>
                <a:cs typeface="Times New Roman" pitchFamily="18" charset="0"/>
              </a:rPr>
              <a:t> Những con vật nuôi ở Tây Nguyên:</a:t>
            </a:r>
          </a:p>
          <a:p>
            <a:pPr marL="514350" indent="-514350"/>
            <a:r>
              <a:rPr lang="en-US" sz="2800">
                <a:latin typeface="Arial" charset="0"/>
                <a:ea typeface="ParkAvenue" pitchFamily="18" charset="0"/>
                <a:cs typeface="Times New Roman" pitchFamily="18" charset="0"/>
              </a:rPr>
              <a:t>    a. Trâu, bò, voi</a:t>
            </a:r>
          </a:p>
          <a:p>
            <a:pPr marL="514350" indent="-514350"/>
            <a:r>
              <a:rPr lang="en-US" sz="2800">
                <a:latin typeface="Arial" charset="0"/>
                <a:ea typeface="ParkAvenue" pitchFamily="18" charset="0"/>
                <a:cs typeface="Times New Roman" pitchFamily="18" charset="0"/>
              </a:rPr>
              <a:t>    b. Trâu, lợn, voi</a:t>
            </a:r>
          </a:p>
          <a:p>
            <a:pPr marL="514350" indent="-514350"/>
            <a:r>
              <a:rPr lang="en-US" sz="2800">
                <a:latin typeface="Arial" charset="0"/>
                <a:ea typeface="ParkAvenue" pitchFamily="18" charset="0"/>
                <a:cs typeface="Times New Roman" pitchFamily="18" charset="0"/>
              </a:rPr>
              <a:t>    c.  Bò, voi, dê</a:t>
            </a:r>
          </a:p>
        </p:txBody>
      </p:sp>
      <p:sp>
        <p:nvSpPr>
          <p:cNvPr id="18" name="32-Point Star 17"/>
          <p:cNvSpPr/>
          <p:nvPr/>
        </p:nvSpPr>
        <p:spPr>
          <a:xfrm>
            <a:off x="163284" y="3050381"/>
            <a:ext cx="609600" cy="533400"/>
          </a:xfrm>
          <a:prstGeom prst="star32">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800" dirty="0">
                <a:solidFill>
                  <a:srgbClr val="FF00FF"/>
                </a:solidFill>
                <a:cs typeface="Times New Roman" pitchFamily="18" charset="0"/>
              </a:rPr>
              <a:t>b</a:t>
            </a:r>
          </a:p>
        </p:txBody>
      </p:sp>
      <p:sp>
        <p:nvSpPr>
          <p:cNvPr id="19" name="32-Point Star 18"/>
          <p:cNvSpPr/>
          <p:nvPr/>
        </p:nvSpPr>
        <p:spPr>
          <a:xfrm>
            <a:off x="264886" y="5188631"/>
            <a:ext cx="609600" cy="533400"/>
          </a:xfrm>
          <a:prstGeom prst="star32">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dirty="0">
                <a:cs typeface="Times New Roman" pitchFamily="18" charset="0"/>
              </a:rPr>
              <a:t>a</a:t>
            </a:r>
          </a:p>
        </p:txBody>
      </p:sp>
      <p:sp>
        <p:nvSpPr>
          <p:cNvPr id="19466" name="Rectangle 20"/>
          <p:cNvSpPr>
            <a:spLocks noChangeArrowheads="1"/>
          </p:cNvSpPr>
          <p:nvPr/>
        </p:nvSpPr>
        <p:spPr bwMode="auto">
          <a:xfrm>
            <a:off x="304800" y="1219200"/>
            <a:ext cx="5032375" cy="523875"/>
          </a:xfrm>
          <a:prstGeom prst="rect">
            <a:avLst/>
          </a:prstGeom>
          <a:noFill/>
          <a:ln w="9525">
            <a:noFill/>
            <a:miter lim="800000"/>
            <a:headEnd/>
            <a:tailEnd/>
          </a:ln>
        </p:spPr>
        <p:txBody>
          <a:bodyPr>
            <a:spAutoFit/>
          </a:bodyPr>
          <a:lstStyle/>
          <a:p>
            <a:r>
              <a:rPr lang="en-US" sz="2800">
                <a:solidFill>
                  <a:srgbClr val="FF0000"/>
                </a:solidFill>
                <a:latin typeface="Arial" charset="0"/>
                <a:ea typeface="ParkAvenue" pitchFamily="18" charset="0"/>
                <a:cs typeface="Times New Roman" pitchFamily="18" charset="0"/>
              </a:rPr>
              <a:t>Chọn ý đúng nhất</a:t>
            </a:r>
          </a:p>
        </p:txBody>
      </p:sp>
      <p:pic>
        <p:nvPicPr>
          <p:cNvPr id="19467"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p:cTn id="17"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 calcmode="lin" valueType="num">
                                      <p:cBhvr>
                                        <p:cTn id="22" dur="1000" fill="hold"/>
                                        <p:tgtEl>
                                          <p:spTgt spid="10">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edge">
                                      <p:cBhvr>
                                        <p:cTn id="29" dur="2000"/>
                                        <p:tgtEl>
                                          <p:spTgt spid="11">
                                            <p:txEl>
                                              <p:pRg st="0" end="0"/>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edge">
                                      <p:cBhvr>
                                        <p:cTn id="32" dur="2000"/>
                                        <p:tgtEl>
                                          <p:spTgt spid="11">
                                            <p:txEl>
                                              <p:pRg st="1" end="1"/>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edge">
                                      <p:cBhvr>
                                        <p:cTn id="35" dur="2000"/>
                                        <p:tgtEl>
                                          <p:spTgt spid="11">
                                            <p:txEl>
                                              <p:pRg st="2" end="2"/>
                                            </p:txEl>
                                          </p:spTgt>
                                        </p:tgtEl>
                                      </p:cBhvr>
                                    </p:animEffect>
                                  </p:childTnLst>
                                </p:cTn>
                              </p:par>
                              <p:par>
                                <p:cTn id="36" presetID="20" presetClass="entr" presetSubtype="0"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edge">
                                      <p:cBhvr>
                                        <p:cTn id="38" dur="20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2" y="0"/>
            <a:ext cx="9210675"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903" y="433478"/>
            <a:ext cx="7605712" cy="533400"/>
          </a:xfrm>
        </p:spPr>
        <p:txBody>
          <a:bodyPr>
            <a:normAutofit fontScale="90000"/>
          </a:bodyPr>
          <a:lstStyle/>
          <a:p>
            <a:pPr>
              <a:defRPr/>
            </a:pPr>
            <a:r>
              <a:rPr lang="en-US" sz="3200" dirty="0" err="1">
                <a:solidFill>
                  <a:schemeClr val="bg1"/>
                </a:solidFill>
                <a:latin typeface="HP001 4 hàng" panose="020B0603050302020204" pitchFamily="34" charset="0"/>
                <a:cs typeface="Times New Roman" panose="02020603050405020304" pitchFamily="18" charset="0"/>
              </a:rPr>
              <a:t>Thứ</a:t>
            </a:r>
            <a:r>
              <a:rPr lang="en-US" sz="3200" dirty="0">
                <a:solidFill>
                  <a:schemeClr val="bg1"/>
                </a:solidFill>
                <a:latin typeface="HP001 4 hàng" panose="020B0603050302020204" pitchFamily="34" charset="0"/>
                <a:cs typeface="Times New Roman" panose="02020603050405020304" pitchFamily="18" charset="0"/>
              </a:rPr>
              <a:t> …. </a:t>
            </a:r>
            <a:r>
              <a:rPr lang="en-US" sz="3200" dirty="0" err="1">
                <a:solidFill>
                  <a:schemeClr val="bg1"/>
                </a:solidFill>
                <a:latin typeface="HP001 4 hàng" panose="020B0603050302020204" pitchFamily="34" charset="0"/>
                <a:cs typeface="Times New Roman" panose="02020603050405020304" pitchFamily="18" charset="0"/>
              </a:rPr>
              <a:t>ngày</a:t>
            </a:r>
            <a:r>
              <a:rPr lang="en-US" sz="3200">
                <a:solidFill>
                  <a:schemeClr val="bg1"/>
                </a:solidFill>
                <a:latin typeface="HP001 4 hàng" panose="020B0603050302020204" pitchFamily="34" charset="0"/>
                <a:cs typeface="Times New Roman" panose="02020603050405020304" pitchFamily="18" charset="0"/>
              </a:rPr>
              <a:t> …..  </a:t>
            </a:r>
            <a:r>
              <a:rPr lang="en-US" sz="3200" dirty="0" err="1">
                <a:solidFill>
                  <a:schemeClr val="bg1"/>
                </a:solidFill>
                <a:latin typeface="HP001 4 hàng" panose="020B0603050302020204" pitchFamily="34" charset="0"/>
                <a:cs typeface="Times New Roman" panose="02020603050405020304" pitchFamily="18" charset="0"/>
              </a:rPr>
              <a:t>tháng</a:t>
            </a:r>
            <a:r>
              <a:rPr lang="en-US" sz="3200" dirty="0">
                <a:solidFill>
                  <a:schemeClr val="bg1"/>
                </a:solidFill>
                <a:latin typeface="HP001 4 hàng" panose="020B0603050302020204" pitchFamily="34" charset="0"/>
                <a:cs typeface="Times New Roman" panose="02020603050405020304" pitchFamily="18" charset="0"/>
              </a:rPr>
              <a:t> 11  </a:t>
            </a:r>
            <a:r>
              <a:rPr lang="en-US" sz="3200" dirty="0" err="1">
                <a:solidFill>
                  <a:schemeClr val="bg1"/>
                </a:solidFill>
                <a:latin typeface="HP001 4 hàng" panose="020B0603050302020204" pitchFamily="34" charset="0"/>
                <a:cs typeface="Times New Roman" panose="02020603050405020304" pitchFamily="18" charset="0"/>
              </a:rPr>
              <a:t>năm</a:t>
            </a:r>
            <a:r>
              <a:rPr lang="en-US" sz="3200" dirty="0">
                <a:solidFill>
                  <a:schemeClr val="bg1"/>
                </a:solidFill>
                <a:latin typeface="HP001 4 hàng" panose="020B0603050302020204" pitchFamily="34" charset="0"/>
                <a:cs typeface="Times New Roman" panose="02020603050405020304" pitchFamily="18" charset="0"/>
              </a:rPr>
              <a:t> 2021</a:t>
            </a:r>
          </a:p>
        </p:txBody>
      </p:sp>
      <p:sp>
        <p:nvSpPr>
          <p:cNvPr id="8" name="Title 1"/>
          <p:cNvSpPr txBox="1">
            <a:spLocks/>
          </p:cNvSpPr>
          <p:nvPr/>
        </p:nvSpPr>
        <p:spPr bwMode="auto">
          <a:xfrm>
            <a:off x="102463" y="1433513"/>
            <a:ext cx="19549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Địa</a:t>
            </a:r>
            <a:r>
              <a:rPr lang="en-US" sz="2800" u="sng" dirty="0">
                <a:solidFill>
                  <a:schemeClr val="bg1"/>
                </a:solidFill>
                <a:latin typeface="HP001 4 hàng" panose="020B0603050302020204" pitchFamily="34" charset="0"/>
                <a:cs typeface="Times New Roman" panose="02020603050405020304" pitchFamily="18" charset="0"/>
              </a:rPr>
              <a:t> lí:</a:t>
            </a:r>
            <a:endParaRPr lang="en-US" sz="2800" dirty="0">
              <a:solidFill>
                <a:schemeClr val="bg1"/>
              </a:solidFill>
              <a:latin typeface="HP001 4 hàng" panose="020B0603050302020204" pitchFamily="34" charset="0"/>
              <a:cs typeface="Times New Roman" panose="02020603050405020304" pitchFamily="18" charset="0"/>
            </a:endParaRPr>
          </a:p>
        </p:txBody>
      </p:sp>
      <p:sp>
        <p:nvSpPr>
          <p:cNvPr id="7" name="Cloud Callout 6"/>
          <p:cNvSpPr/>
          <p:nvPr/>
        </p:nvSpPr>
        <p:spPr>
          <a:xfrm>
            <a:off x="0" y="1371600"/>
            <a:ext cx="9144000" cy="4953000"/>
          </a:xfrm>
          <a:prstGeom prst="cloudCallou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dirty="0" err="1">
                <a:cs typeface="Times New Roman" pitchFamily="18" charset="0"/>
              </a:rPr>
              <a:t>Câu</a:t>
            </a:r>
            <a:r>
              <a:rPr lang="en-US" sz="3600" dirty="0">
                <a:cs typeface="Times New Roman" pitchFamily="18" charset="0"/>
              </a:rPr>
              <a:t> 1: </a:t>
            </a:r>
            <a:r>
              <a:rPr lang="en-US" sz="3600" dirty="0" err="1">
                <a:cs typeface="Times New Roman" pitchFamily="18" charset="0"/>
              </a:rPr>
              <a:t>Lễ</a:t>
            </a:r>
            <a:r>
              <a:rPr lang="en-US" sz="3600" dirty="0">
                <a:cs typeface="Times New Roman" pitchFamily="18" charset="0"/>
              </a:rPr>
              <a:t> </a:t>
            </a:r>
            <a:r>
              <a:rPr lang="en-US" sz="3600" dirty="0" err="1">
                <a:cs typeface="Times New Roman" pitchFamily="18" charset="0"/>
              </a:rPr>
              <a:t>hội</a:t>
            </a:r>
            <a:r>
              <a:rPr lang="en-US" sz="3600" dirty="0">
                <a:cs typeface="Times New Roman" pitchFamily="18" charset="0"/>
              </a:rPr>
              <a:t> ở </a:t>
            </a:r>
            <a:r>
              <a:rPr lang="en-US" sz="3600" dirty="0" err="1">
                <a:cs typeface="Times New Roman" pitchFamily="18" charset="0"/>
              </a:rPr>
              <a:t>Tây</a:t>
            </a:r>
            <a:r>
              <a:rPr lang="en-US" sz="3600" dirty="0">
                <a:cs typeface="Times New Roman" pitchFamily="18" charset="0"/>
              </a:rPr>
              <a:t> </a:t>
            </a:r>
            <a:r>
              <a:rPr lang="en-US" sz="3600" dirty="0" err="1">
                <a:cs typeface="Times New Roman" pitchFamily="18" charset="0"/>
              </a:rPr>
              <a:t>Nguyên</a:t>
            </a:r>
            <a:r>
              <a:rPr lang="en-US" sz="3600" dirty="0">
                <a:cs typeface="Times New Roman" pitchFamily="18" charset="0"/>
              </a:rPr>
              <a:t> </a:t>
            </a:r>
            <a:r>
              <a:rPr lang="en-US" sz="3600" dirty="0" err="1">
                <a:cs typeface="Times New Roman" pitchFamily="18" charset="0"/>
              </a:rPr>
              <a:t>thường</a:t>
            </a:r>
            <a:r>
              <a:rPr lang="en-US" sz="3600" dirty="0">
                <a:cs typeface="Times New Roman" pitchFamily="18" charset="0"/>
              </a:rPr>
              <a:t> </a:t>
            </a:r>
            <a:r>
              <a:rPr lang="en-US" sz="3600" dirty="0" err="1">
                <a:cs typeface="Times New Roman" pitchFamily="18" charset="0"/>
              </a:rPr>
              <a:t>tổ</a:t>
            </a:r>
            <a:r>
              <a:rPr lang="en-US" sz="3600" dirty="0">
                <a:cs typeface="Times New Roman" pitchFamily="18" charset="0"/>
              </a:rPr>
              <a:t> </a:t>
            </a:r>
            <a:r>
              <a:rPr lang="en-US" sz="3600" dirty="0" err="1">
                <a:cs typeface="Times New Roman" pitchFamily="18" charset="0"/>
              </a:rPr>
              <a:t>chức</a:t>
            </a:r>
            <a:r>
              <a:rPr lang="en-US" sz="3600" dirty="0">
                <a:cs typeface="Times New Roman" pitchFamily="18" charset="0"/>
              </a:rPr>
              <a:t> </a:t>
            </a:r>
            <a:r>
              <a:rPr lang="en-US" sz="3600" dirty="0" err="1">
                <a:cs typeface="Times New Roman" pitchFamily="18" charset="0"/>
              </a:rPr>
              <a:t>khi</a:t>
            </a:r>
            <a:r>
              <a:rPr lang="en-US" sz="3600" dirty="0">
                <a:cs typeface="Times New Roman" pitchFamily="18" charset="0"/>
              </a:rPr>
              <a:t> </a:t>
            </a:r>
            <a:r>
              <a:rPr lang="en-US" sz="3600" dirty="0" err="1">
                <a:cs typeface="Times New Roman" pitchFamily="18" charset="0"/>
              </a:rPr>
              <a:t>nào</a:t>
            </a:r>
            <a:r>
              <a:rPr lang="en-US" sz="3600" dirty="0">
                <a:cs typeface="Times New Roman" pitchFamily="18" charset="0"/>
              </a:rPr>
              <a:t> ?</a:t>
            </a:r>
          </a:p>
        </p:txBody>
      </p:sp>
      <p:sp>
        <p:nvSpPr>
          <p:cNvPr id="10" name="Oval Callout 9"/>
          <p:cNvSpPr/>
          <p:nvPr/>
        </p:nvSpPr>
        <p:spPr>
          <a:xfrm>
            <a:off x="237015" y="1700213"/>
            <a:ext cx="8534400" cy="3886200"/>
          </a:xfrm>
          <a:prstGeom prst="wedgeEllipseCallou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3600" u="sng" dirty="0" err="1">
                <a:cs typeface="Times New Roman" pitchFamily="18" charset="0"/>
              </a:rPr>
              <a:t>Câu</a:t>
            </a:r>
            <a:r>
              <a:rPr lang="en-US" sz="3600" u="sng" dirty="0">
                <a:cs typeface="Times New Roman" pitchFamily="18" charset="0"/>
              </a:rPr>
              <a:t> 2</a:t>
            </a:r>
            <a:r>
              <a:rPr lang="en-US" sz="3600" dirty="0">
                <a:cs typeface="Times New Roman" pitchFamily="18" charset="0"/>
              </a:rPr>
              <a:t>:   </a:t>
            </a:r>
            <a:r>
              <a:rPr lang="en-US" sz="3600" dirty="0" err="1">
                <a:cs typeface="Times New Roman" pitchFamily="18" charset="0"/>
              </a:rPr>
              <a:t>Kể</a:t>
            </a:r>
            <a:r>
              <a:rPr lang="en-US" sz="3600" dirty="0">
                <a:cs typeface="Times New Roman" pitchFamily="18" charset="0"/>
              </a:rPr>
              <a:t> </a:t>
            </a:r>
            <a:r>
              <a:rPr lang="en-US" sz="3600" dirty="0" err="1">
                <a:cs typeface="Times New Roman" pitchFamily="18" charset="0"/>
              </a:rPr>
              <a:t>tên</a:t>
            </a:r>
            <a:r>
              <a:rPr lang="en-US" sz="3600" dirty="0">
                <a:cs typeface="Times New Roman" pitchFamily="18" charset="0"/>
              </a:rPr>
              <a:t> </a:t>
            </a:r>
            <a:r>
              <a:rPr lang="en-US" sz="3600" dirty="0" err="1">
                <a:cs typeface="Times New Roman" pitchFamily="18" charset="0"/>
              </a:rPr>
              <a:t>một</a:t>
            </a:r>
            <a:r>
              <a:rPr lang="en-US" sz="3600" dirty="0">
                <a:cs typeface="Times New Roman" pitchFamily="18" charset="0"/>
              </a:rPr>
              <a:t> </a:t>
            </a:r>
            <a:r>
              <a:rPr lang="en-US" sz="3600" dirty="0" err="1">
                <a:cs typeface="Times New Roman" pitchFamily="18" charset="0"/>
              </a:rPr>
              <a:t>số</a:t>
            </a:r>
            <a:r>
              <a:rPr lang="en-US" sz="3600" dirty="0">
                <a:cs typeface="Times New Roman" pitchFamily="18" charset="0"/>
              </a:rPr>
              <a:t> </a:t>
            </a:r>
            <a:r>
              <a:rPr lang="en-US" sz="3600" dirty="0" err="1">
                <a:cs typeface="Times New Roman" pitchFamily="18" charset="0"/>
              </a:rPr>
              <a:t>dân</a:t>
            </a:r>
            <a:r>
              <a:rPr lang="en-US" sz="3600" dirty="0">
                <a:cs typeface="Times New Roman" pitchFamily="18" charset="0"/>
              </a:rPr>
              <a:t> </a:t>
            </a:r>
            <a:r>
              <a:rPr lang="en-US" sz="3600" dirty="0" err="1">
                <a:cs typeface="Times New Roman" pitchFamily="18" charset="0"/>
              </a:rPr>
              <a:t>tộc</a:t>
            </a:r>
            <a:r>
              <a:rPr lang="en-US" sz="3600" dirty="0">
                <a:cs typeface="Times New Roman" pitchFamily="18" charset="0"/>
              </a:rPr>
              <a:t> </a:t>
            </a:r>
            <a:r>
              <a:rPr lang="en-US" sz="3600" dirty="0" err="1">
                <a:cs typeface="Times New Roman" pitchFamily="18" charset="0"/>
              </a:rPr>
              <a:t>sống</a:t>
            </a:r>
            <a:r>
              <a:rPr lang="en-US" sz="3600" dirty="0">
                <a:cs typeface="Times New Roman" pitchFamily="18" charset="0"/>
              </a:rPr>
              <a:t> </a:t>
            </a:r>
            <a:r>
              <a:rPr lang="en-US" sz="3600" dirty="0" err="1">
                <a:cs typeface="Times New Roman" pitchFamily="18" charset="0"/>
              </a:rPr>
              <a:t>lâu</a:t>
            </a:r>
            <a:r>
              <a:rPr lang="en-US" sz="3600" dirty="0">
                <a:cs typeface="Times New Roman" pitchFamily="18" charset="0"/>
              </a:rPr>
              <a:t> </a:t>
            </a:r>
            <a:r>
              <a:rPr lang="en-US" sz="3600" dirty="0" err="1">
                <a:cs typeface="Times New Roman" pitchFamily="18" charset="0"/>
              </a:rPr>
              <a:t>đời</a:t>
            </a:r>
            <a:r>
              <a:rPr lang="en-US" sz="3600" dirty="0">
                <a:cs typeface="Times New Roman" pitchFamily="18" charset="0"/>
              </a:rPr>
              <a:t> ở </a:t>
            </a:r>
            <a:r>
              <a:rPr lang="en-US" sz="3600" dirty="0" err="1">
                <a:cs typeface="Times New Roman" pitchFamily="18" charset="0"/>
              </a:rPr>
              <a:t>Tây</a:t>
            </a:r>
            <a:r>
              <a:rPr lang="en-US" sz="3600" dirty="0">
                <a:cs typeface="Times New Roman" pitchFamily="18" charset="0"/>
              </a:rPr>
              <a:t> </a:t>
            </a:r>
            <a:r>
              <a:rPr lang="en-US" sz="3600" dirty="0" err="1">
                <a:cs typeface="Times New Roman" pitchFamily="18" charset="0"/>
              </a:rPr>
              <a:t>Nguyên</a:t>
            </a:r>
            <a:r>
              <a:rPr lang="en-US" sz="3600" dirty="0">
                <a:cs typeface="Times New Roman" pitchFamily="18" charset="0"/>
              </a:rPr>
              <a:t> ?</a:t>
            </a:r>
          </a:p>
        </p:txBody>
      </p:sp>
    </p:spTree>
    <p:extLst>
      <p:ext uri="{BB962C8B-B14F-4D97-AF65-F5344CB8AC3E}">
        <p14:creationId xmlns:p14="http://schemas.microsoft.com/office/powerpoint/2010/main" val="1330242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0"/>
            <a:ext cx="7924800" cy="2308225"/>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4.</a:t>
            </a:r>
            <a:r>
              <a:rPr lang="en-US" sz="2800">
                <a:latin typeface="Arial" charset="0"/>
                <a:ea typeface="ParkAvenue" pitchFamily="18" charset="0"/>
                <a:cs typeface="Times New Roman" pitchFamily="18" charset="0"/>
              </a:rPr>
              <a:t> Ở Tây Nguyên voi được nuôi để:</a:t>
            </a:r>
          </a:p>
          <a:p>
            <a:pPr marL="514350" indent="-514350"/>
            <a:r>
              <a:rPr lang="en-US" sz="2800">
                <a:latin typeface="Arial" charset="0"/>
                <a:ea typeface="ParkAvenue" pitchFamily="18" charset="0"/>
                <a:cs typeface="Times New Roman" pitchFamily="18" charset="0"/>
              </a:rPr>
              <a:t> a. Cày ruộng</a:t>
            </a:r>
          </a:p>
          <a:p>
            <a:pPr marL="514350" indent="-514350"/>
            <a:r>
              <a:rPr lang="en-US" sz="2800">
                <a:latin typeface="Arial" charset="0"/>
                <a:ea typeface="ParkAvenue" pitchFamily="18" charset="0"/>
                <a:cs typeface="Times New Roman" pitchFamily="18" charset="0"/>
              </a:rPr>
              <a:t> b. Lấy ngà, lấy thịt</a:t>
            </a:r>
          </a:p>
          <a:p>
            <a:pPr marL="514350" indent="-514350"/>
            <a:r>
              <a:rPr lang="en-US" sz="2800">
                <a:latin typeface="Arial" charset="0"/>
                <a:ea typeface="ParkAvenue" pitchFamily="18" charset="0"/>
                <a:cs typeface="Times New Roman" pitchFamily="18" charset="0"/>
              </a:rPr>
              <a:t> c. Chuyên chở người và hàng hoá </a:t>
            </a:r>
          </a:p>
          <a:p>
            <a:pPr marL="514350" indent="-514350"/>
            <a:r>
              <a:rPr lang="en-US" sz="2800">
                <a:latin typeface="Arial" charset="0"/>
                <a:ea typeface="ParkAvenue" pitchFamily="18" charset="0"/>
                <a:cs typeface="Times New Roman" pitchFamily="18" charset="0"/>
              </a:rPr>
              <a:t> </a:t>
            </a:r>
          </a:p>
        </p:txBody>
      </p:sp>
      <p:sp>
        <p:nvSpPr>
          <p:cNvPr id="5" name="Rectangle 4"/>
          <p:cNvSpPr>
            <a:spLocks noChangeArrowheads="1"/>
          </p:cNvSpPr>
          <p:nvPr/>
        </p:nvSpPr>
        <p:spPr bwMode="auto">
          <a:xfrm>
            <a:off x="228600" y="1752600"/>
            <a:ext cx="8382000" cy="2738438"/>
          </a:xfrm>
          <a:prstGeom prst="rect">
            <a:avLst/>
          </a:prstGeom>
          <a:noFill/>
          <a:ln w="9525">
            <a:noFill/>
            <a:miter lim="800000"/>
            <a:headEnd/>
            <a:tailEnd/>
          </a:ln>
        </p:spPr>
        <p:txBody>
          <a:bodyPr>
            <a:spAutoFit/>
          </a:bodyPr>
          <a:lstStyle/>
          <a:p>
            <a:pPr marL="514350" indent="-514350"/>
            <a:r>
              <a:rPr lang="en-US" sz="2800">
                <a:solidFill>
                  <a:srgbClr val="FF0000"/>
                </a:solidFill>
                <a:latin typeface="Arial" charset="0"/>
                <a:ea typeface="ParkAvenue" pitchFamily="18" charset="0"/>
                <a:cs typeface="Times New Roman" pitchFamily="18" charset="0"/>
              </a:rPr>
              <a:t>3.</a:t>
            </a:r>
            <a:r>
              <a:rPr lang="en-US" sz="2800">
                <a:latin typeface="Arial" charset="0"/>
                <a:ea typeface="ParkAvenue" pitchFamily="18" charset="0"/>
                <a:cs typeface="Times New Roman" pitchFamily="18" charset="0"/>
              </a:rPr>
              <a:t> Con vật được nuôi nhiều nhất ở Tây Nguyên:</a:t>
            </a:r>
          </a:p>
          <a:p>
            <a:pPr marL="514350" indent="-514350"/>
            <a:r>
              <a:rPr lang="en-US" sz="2800">
                <a:latin typeface="Arial" charset="0"/>
                <a:ea typeface="ParkAvenue" pitchFamily="18" charset="0"/>
                <a:cs typeface="Times New Roman" pitchFamily="18" charset="0"/>
              </a:rPr>
              <a:t> a.Trâu</a:t>
            </a:r>
          </a:p>
          <a:p>
            <a:pPr marL="514350" indent="-514350"/>
            <a:r>
              <a:rPr lang="en-US" sz="2800">
                <a:latin typeface="Arial" charset="0"/>
                <a:ea typeface="ParkAvenue" pitchFamily="18" charset="0"/>
                <a:cs typeface="Times New Roman" pitchFamily="18" charset="0"/>
              </a:rPr>
              <a:t> b. Bò</a:t>
            </a:r>
          </a:p>
          <a:p>
            <a:pPr marL="514350" indent="-514350"/>
            <a:r>
              <a:rPr lang="en-US" sz="2800">
                <a:latin typeface="Arial" charset="0"/>
                <a:ea typeface="ParkAvenue" pitchFamily="18" charset="0"/>
                <a:cs typeface="Times New Roman" pitchFamily="18" charset="0"/>
              </a:rPr>
              <a:t> c. Voi</a:t>
            </a:r>
          </a:p>
          <a:p>
            <a:pPr marL="514350" indent="-514350"/>
            <a:endParaRPr lang="en-US" sz="2800">
              <a:latin typeface="Arial" charset="0"/>
              <a:ea typeface="ParkAvenue" pitchFamily="18" charset="0"/>
              <a:cs typeface="Times New Roman" pitchFamily="18" charset="0"/>
            </a:endParaRPr>
          </a:p>
          <a:p>
            <a:pPr marL="514350" indent="-514350"/>
            <a:endParaRPr lang="en-US" sz="2800">
              <a:latin typeface="Arial" charset="0"/>
              <a:ea typeface="ParkAvenue" pitchFamily="18" charset="0"/>
              <a:cs typeface="Times New Roman" pitchFamily="18" charset="0"/>
            </a:endParaRPr>
          </a:p>
        </p:txBody>
      </p:sp>
      <p:sp>
        <p:nvSpPr>
          <p:cNvPr id="6" name="32-Point Star 5"/>
          <p:cNvSpPr/>
          <p:nvPr/>
        </p:nvSpPr>
        <p:spPr>
          <a:xfrm>
            <a:off x="170544" y="5119915"/>
            <a:ext cx="609600" cy="533400"/>
          </a:xfrm>
          <a:prstGeom prst="star32">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800">
                <a:solidFill>
                  <a:srgbClr val="FF00FF"/>
                </a:solidFill>
                <a:cs typeface="Times New Roman" pitchFamily="18" charset="0"/>
              </a:rPr>
              <a:t>c</a:t>
            </a:r>
          </a:p>
        </p:txBody>
      </p:sp>
      <p:sp>
        <p:nvSpPr>
          <p:cNvPr id="8" name="32-Point Star 7"/>
          <p:cNvSpPr/>
          <p:nvPr/>
        </p:nvSpPr>
        <p:spPr>
          <a:xfrm>
            <a:off x="210456" y="2610190"/>
            <a:ext cx="609600" cy="533400"/>
          </a:xfrm>
          <a:prstGeom prst="star32">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800" dirty="0">
                <a:solidFill>
                  <a:srgbClr val="FF00FF"/>
                </a:solidFill>
                <a:cs typeface="Times New Roman" pitchFamily="18" charset="0"/>
              </a:rPr>
              <a:t>b</a:t>
            </a:r>
          </a:p>
        </p:txBody>
      </p:sp>
      <p:sp>
        <p:nvSpPr>
          <p:cNvPr id="9" name="Rectangle 8"/>
          <p:cNvSpPr/>
          <p:nvPr/>
        </p:nvSpPr>
        <p:spPr>
          <a:xfrm>
            <a:off x="304800" y="304800"/>
            <a:ext cx="3352800" cy="923330"/>
          </a:xfrm>
          <a:prstGeom prst="rect">
            <a:avLst/>
          </a:prstGeom>
          <a:noFill/>
        </p:spPr>
        <p:txBody>
          <a:bodyPr>
            <a:prstTxWarp prst="textChevronInverted">
              <a:avLst/>
            </a:prstTxWarp>
            <a:spAutoFit/>
          </a:bodyPr>
          <a:lstStyle/>
          <a:p>
            <a:pPr algn="ctr">
              <a:defRPr/>
            </a:pP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Trò</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 </a:t>
            </a:r>
            <a:r>
              <a:rPr lang="en-US" sz="4800" b="1" dirty="0" err="1">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chơi</a:t>
            </a:r>
            <a:r>
              <a:rPr lang="en-US" sz="4800" b="1" dirty="0">
                <a:ln w="19050">
                  <a:solidFill>
                    <a:schemeClr val="tx2">
                      <a:tint val="1000"/>
                    </a:schemeClr>
                  </a:solidFill>
                  <a:prstDash val="solid"/>
                </a:ln>
                <a:solidFill>
                  <a:srgbClr val="7030A0"/>
                </a:solidFill>
                <a:effectLst>
                  <a:outerShdw blurRad="50000" dist="50800" dir="7500000" algn="tl">
                    <a:srgbClr val="000000">
                      <a:shade val="5000"/>
                      <a:alpha val="35000"/>
                    </a:srgbClr>
                  </a:outerShdw>
                </a:effectLst>
                <a:latin typeface="Arial"/>
                <a:cs typeface="Times New Roman" pitchFamily="18" charset="0"/>
              </a:rPr>
              <a:t>:</a:t>
            </a:r>
          </a:p>
        </p:txBody>
      </p:sp>
      <p:sp>
        <p:nvSpPr>
          <p:cNvPr id="10" name="TextBox 9"/>
          <p:cNvSpPr txBox="1"/>
          <p:nvPr/>
        </p:nvSpPr>
        <p:spPr>
          <a:xfrm>
            <a:off x="4114800" y="381000"/>
            <a:ext cx="3429000" cy="5238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2800">
                <a:solidFill>
                  <a:srgbClr val="000000"/>
                </a:solidFill>
                <a:ea typeface="ParkAvenue" pitchFamily="18" charset="0"/>
                <a:cs typeface="Times New Roman" pitchFamily="18" charset="0"/>
              </a:rPr>
              <a:t>Rung chuông vàng</a:t>
            </a:r>
          </a:p>
        </p:txBody>
      </p:sp>
      <p:sp>
        <p:nvSpPr>
          <p:cNvPr id="20488" name="Rectangle 10"/>
          <p:cNvSpPr>
            <a:spLocks noChangeArrowheads="1"/>
          </p:cNvSpPr>
          <p:nvPr/>
        </p:nvSpPr>
        <p:spPr bwMode="auto">
          <a:xfrm>
            <a:off x="304800" y="1219200"/>
            <a:ext cx="5032375" cy="523875"/>
          </a:xfrm>
          <a:prstGeom prst="rect">
            <a:avLst/>
          </a:prstGeom>
          <a:noFill/>
          <a:ln w="9525">
            <a:noFill/>
            <a:miter lim="800000"/>
            <a:headEnd/>
            <a:tailEnd/>
          </a:ln>
        </p:spPr>
        <p:txBody>
          <a:bodyPr>
            <a:spAutoFit/>
          </a:bodyPr>
          <a:lstStyle/>
          <a:p>
            <a:r>
              <a:rPr lang="en-US" sz="2800">
                <a:solidFill>
                  <a:srgbClr val="FF0000"/>
                </a:solidFill>
                <a:latin typeface="Arial" charset="0"/>
                <a:ea typeface="ParkAvenue" pitchFamily="18" charset="0"/>
                <a:cs typeface="Times New Roman" pitchFamily="18" charset="0"/>
              </a:rPr>
              <a:t>Chọn ý đúng nhất </a:t>
            </a:r>
          </a:p>
        </p:txBody>
      </p:sp>
      <p:pic>
        <p:nvPicPr>
          <p:cNvPr id="20489" name="Picture 7"/>
          <p:cNvPicPr>
            <a:picLocks noChangeAspect="1" noChangeArrowheads="1"/>
          </p:cNvPicPr>
          <p:nvPr/>
        </p:nvPicPr>
        <p:blipFill>
          <a:blip r:embed="rId2"/>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amond(in)">
                                      <p:cBhvr>
                                        <p:cTn id="13" dur="2000"/>
                                        <p:tgtEl>
                                          <p:spTgt spid="5">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amond(in)">
                                      <p:cBhvr>
                                        <p:cTn id="16" dur="2000"/>
                                        <p:tgtEl>
                                          <p:spTgt spid="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2" y="0"/>
            <a:ext cx="9210675"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903" y="433478"/>
            <a:ext cx="7605712" cy="533400"/>
          </a:xfrm>
        </p:spPr>
        <p:txBody>
          <a:bodyPr>
            <a:normAutofit fontScale="90000"/>
          </a:bodyPr>
          <a:lstStyle/>
          <a:p>
            <a:pPr>
              <a:defRPr/>
            </a:pPr>
            <a:r>
              <a:rPr lang="en-US" sz="3200" dirty="0" err="1">
                <a:solidFill>
                  <a:schemeClr val="bg1"/>
                </a:solidFill>
                <a:latin typeface="HP001 4 hàng" panose="020B0603050302020204" pitchFamily="34" charset="0"/>
                <a:cs typeface="Times New Roman" panose="02020603050405020304" pitchFamily="18" charset="0"/>
              </a:rPr>
              <a:t>Thứ</a:t>
            </a:r>
            <a:r>
              <a:rPr lang="en-US" sz="3200" dirty="0">
                <a:solidFill>
                  <a:schemeClr val="bg1"/>
                </a:solidFill>
                <a:latin typeface="HP001 4 hàng" panose="020B0603050302020204" pitchFamily="34" charset="0"/>
                <a:cs typeface="Times New Roman" panose="02020603050405020304" pitchFamily="18" charset="0"/>
              </a:rPr>
              <a:t> ….  </a:t>
            </a:r>
            <a:r>
              <a:rPr lang="en-US" sz="3200" dirty="0" err="1">
                <a:solidFill>
                  <a:schemeClr val="bg1"/>
                </a:solidFill>
                <a:latin typeface="HP001 4 hàng" panose="020B0603050302020204" pitchFamily="34" charset="0"/>
                <a:cs typeface="Times New Roman" panose="02020603050405020304" pitchFamily="18" charset="0"/>
              </a:rPr>
              <a:t>ngày</a:t>
            </a:r>
            <a:r>
              <a:rPr lang="en-US" sz="3200" dirty="0">
                <a:solidFill>
                  <a:schemeClr val="bg1"/>
                </a:solidFill>
                <a:latin typeface="HP001 4 hàng" panose="020B0603050302020204" pitchFamily="34" charset="0"/>
                <a:cs typeface="Times New Roman" panose="02020603050405020304" pitchFamily="18" charset="0"/>
              </a:rPr>
              <a:t> ….   </a:t>
            </a:r>
            <a:r>
              <a:rPr lang="en-US" sz="3200" dirty="0" err="1">
                <a:solidFill>
                  <a:schemeClr val="bg1"/>
                </a:solidFill>
                <a:latin typeface="HP001 4 hàng" panose="020B0603050302020204" pitchFamily="34" charset="0"/>
                <a:cs typeface="Times New Roman" panose="02020603050405020304" pitchFamily="18" charset="0"/>
              </a:rPr>
              <a:t>tháng</a:t>
            </a:r>
            <a:r>
              <a:rPr lang="en-US" sz="3200" dirty="0">
                <a:solidFill>
                  <a:schemeClr val="bg1"/>
                </a:solidFill>
                <a:latin typeface="HP001 4 hàng" panose="020B0603050302020204" pitchFamily="34" charset="0"/>
                <a:cs typeface="Times New Roman" panose="02020603050405020304" pitchFamily="18" charset="0"/>
              </a:rPr>
              <a:t> 11  </a:t>
            </a:r>
            <a:r>
              <a:rPr lang="en-US" sz="3200" dirty="0" err="1">
                <a:solidFill>
                  <a:schemeClr val="bg1"/>
                </a:solidFill>
                <a:latin typeface="HP001 4 hàng" panose="020B0603050302020204" pitchFamily="34" charset="0"/>
                <a:cs typeface="Times New Roman" panose="02020603050405020304" pitchFamily="18" charset="0"/>
              </a:rPr>
              <a:t>năm</a:t>
            </a:r>
            <a:r>
              <a:rPr lang="en-US" sz="3200" dirty="0">
                <a:solidFill>
                  <a:schemeClr val="bg1"/>
                </a:solidFill>
                <a:latin typeface="HP001 4 hàng" panose="020B0603050302020204" pitchFamily="34" charset="0"/>
                <a:cs typeface="Times New Roman" panose="02020603050405020304" pitchFamily="18" charset="0"/>
              </a:rPr>
              <a:t> 2021</a:t>
            </a:r>
          </a:p>
        </p:txBody>
      </p:sp>
      <p:sp>
        <p:nvSpPr>
          <p:cNvPr id="8" name="Title 1"/>
          <p:cNvSpPr txBox="1">
            <a:spLocks/>
          </p:cNvSpPr>
          <p:nvPr/>
        </p:nvSpPr>
        <p:spPr bwMode="auto">
          <a:xfrm>
            <a:off x="102463" y="1433513"/>
            <a:ext cx="19549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Địa</a:t>
            </a:r>
            <a:r>
              <a:rPr lang="en-US" sz="2800" u="sng" dirty="0">
                <a:solidFill>
                  <a:schemeClr val="bg1"/>
                </a:solidFill>
                <a:latin typeface="HP001 4 hàng" panose="020B0603050302020204" pitchFamily="34" charset="0"/>
                <a:cs typeface="Times New Roman" panose="02020603050405020304" pitchFamily="18" charset="0"/>
              </a:rPr>
              <a:t> lí:</a:t>
            </a:r>
            <a:endParaRPr lang="en-US" sz="2800" dirty="0">
              <a:solidFill>
                <a:schemeClr val="bg1"/>
              </a:solidFill>
              <a:latin typeface="HP001 4 hàng" panose="020B0603050302020204" pitchFamily="34" charset="0"/>
              <a:cs typeface="Times New Roman" panose="02020603050405020304" pitchFamily="18" charset="0"/>
            </a:endParaRPr>
          </a:p>
        </p:txBody>
      </p:sp>
      <p:sp>
        <p:nvSpPr>
          <p:cNvPr id="9" name="Title 1"/>
          <p:cNvSpPr txBox="1">
            <a:spLocks/>
          </p:cNvSpPr>
          <p:nvPr/>
        </p:nvSpPr>
        <p:spPr bwMode="auto">
          <a:xfrm>
            <a:off x="1794101" y="1401476"/>
            <a:ext cx="701644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dirty="0" err="1">
                <a:solidFill>
                  <a:srgbClr val="FFFF00"/>
                </a:solidFill>
                <a:latin typeface="HP001 4 hàng" panose="020B0603050302020204" pitchFamily="34" charset="0"/>
                <a:cs typeface="Times New Roman" panose="02020603050405020304" pitchFamily="18" charset="0"/>
              </a:rPr>
              <a:t>Hoạt</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động</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sản</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xuất</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của</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người</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dân</a:t>
            </a:r>
            <a:r>
              <a:rPr lang="en-US" sz="3200" dirty="0">
                <a:solidFill>
                  <a:srgbClr val="FFFF00"/>
                </a:solidFill>
                <a:latin typeface="HP001 4 hàng" panose="020B0603050302020204" pitchFamily="34" charset="0"/>
                <a:cs typeface="Times New Roman" panose="02020603050405020304" pitchFamily="18" charset="0"/>
              </a:rPr>
              <a:t> ở </a:t>
            </a:r>
            <a:r>
              <a:rPr lang="en-US" sz="3200" dirty="0" err="1">
                <a:solidFill>
                  <a:srgbClr val="FFFF00"/>
                </a:solidFill>
                <a:latin typeface="HP001 4 hàng" panose="020B0603050302020204" pitchFamily="34" charset="0"/>
                <a:cs typeface="Times New Roman" panose="02020603050405020304" pitchFamily="18" charset="0"/>
              </a:rPr>
              <a:t>Tây</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Nguyên</a:t>
            </a:r>
            <a:endParaRPr lang="en-US" sz="3200" dirty="0">
              <a:solidFill>
                <a:srgbClr val="FFFF00"/>
              </a:solidFill>
              <a:latin typeface="HP001 4 hàng" panose="020B0603050302020204" pitchFamily="34" charset="0"/>
              <a:cs typeface="Times New Roman" panose="02020603050405020304" pitchFamily="18" charset="0"/>
            </a:endParaRPr>
          </a:p>
        </p:txBody>
      </p:sp>
      <p:sp>
        <p:nvSpPr>
          <p:cNvPr id="3" name="TextBox 2"/>
          <p:cNvSpPr txBox="1"/>
          <p:nvPr/>
        </p:nvSpPr>
        <p:spPr>
          <a:xfrm>
            <a:off x="6553200" y="6379029"/>
            <a:ext cx="2257349" cy="400110"/>
          </a:xfrm>
          <a:prstGeom prst="rect">
            <a:avLst/>
          </a:prstGeom>
          <a:noFill/>
        </p:spPr>
        <p:txBody>
          <a:bodyPr wrap="none" rtlCol="0">
            <a:spAutoFit/>
          </a:bodyPr>
          <a:lstStyle/>
          <a:p>
            <a:r>
              <a:rPr lang="en-US" sz="2000" i="1" dirty="0" err="1">
                <a:solidFill>
                  <a:srgbClr val="FFFF00"/>
                </a:solidFill>
              </a:rPr>
              <a:t>Nguyễn</a:t>
            </a:r>
            <a:r>
              <a:rPr lang="en-US" sz="2000" i="1" dirty="0">
                <a:solidFill>
                  <a:srgbClr val="FFFF00"/>
                </a:solidFill>
              </a:rPr>
              <a:t> </a:t>
            </a:r>
            <a:r>
              <a:rPr lang="en-US" sz="2000" i="1" dirty="0" err="1">
                <a:solidFill>
                  <a:srgbClr val="FFFF00"/>
                </a:solidFill>
              </a:rPr>
              <a:t>Thi</a:t>
            </a:r>
            <a:r>
              <a:rPr lang="en-US" sz="2000" i="1" dirty="0">
                <a:solidFill>
                  <a:srgbClr val="FFFF00"/>
                </a:solidFill>
              </a:rPr>
              <a:t>̣ </a:t>
            </a:r>
            <a:r>
              <a:rPr lang="en-US" sz="2000" i="1" dirty="0" err="1">
                <a:solidFill>
                  <a:srgbClr val="FFFF00"/>
                </a:solidFill>
              </a:rPr>
              <a:t>lan</a:t>
            </a:r>
            <a:r>
              <a:rPr lang="en-US" sz="2000" i="1" dirty="0">
                <a:solidFill>
                  <a:srgbClr val="FFFF00"/>
                </a:solidFill>
              </a:rPr>
              <a:t> </a:t>
            </a:r>
            <a:r>
              <a:rPr lang="en-US" sz="2000" i="1" dirty="0" err="1">
                <a:solidFill>
                  <a:srgbClr val="FFFF00"/>
                </a:solidFill>
              </a:rPr>
              <a:t>Quê</a:t>
            </a:r>
            <a:r>
              <a:rPr lang="en-US" sz="2000" i="1" dirty="0">
                <a:solidFill>
                  <a:srgbClr val="FFFF00"/>
                </a:solidFill>
              </a:rPr>
              <a:t>́</a:t>
            </a:r>
          </a:p>
        </p:txBody>
      </p:sp>
      <p:sp>
        <p:nvSpPr>
          <p:cNvPr id="7" name="Title 1"/>
          <p:cNvSpPr txBox="1">
            <a:spLocks/>
          </p:cNvSpPr>
          <p:nvPr/>
        </p:nvSpPr>
        <p:spPr bwMode="auto">
          <a:xfrm>
            <a:off x="0" y="2514600"/>
            <a:ext cx="19549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Bài</a:t>
            </a:r>
            <a:r>
              <a:rPr lang="en-US" sz="2800" u="sng" dirty="0">
                <a:solidFill>
                  <a:schemeClr val="bg1"/>
                </a:solidFill>
                <a:latin typeface="HP001 4 hàng" panose="020B0603050302020204" pitchFamily="34" charset="0"/>
                <a:cs typeface="Times New Roman" panose="02020603050405020304" pitchFamily="18" charset="0"/>
              </a:rPr>
              <a:t> </a:t>
            </a:r>
            <a:r>
              <a:rPr lang="en-US" sz="2800" u="sng" dirty="0" err="1">
                <a:solidFill>
                  <a:schemeClr val="bg1"/>
                </a:solidFill>
                <a:latin typeface="HP001 4 hàng" panose="020B0603050302020204" pitchFamily="34" charset="0"/>
                <a:cs typeface="Times New Roman" panose="02020603050405020304" pitchFamily="18" charset="0"/>
              </a:rPr>
              <a:t>học</a:t>
            </a:r>
            <a:r>
              <a:rPr lang="en-US" sz="2800" u="sng" dirty="0">
                <a:solidFill>
                  <a:schemeClr val="bg1"/>
                </a:solidFill>
                <a:latin typeface="HP001 4 hàng" panose="020B0603050302020204" pitchFamily="34" charset="0"/>
                <a:cs typeface="Times New Roman" panose="02020603050405020304" pitchFamily="18" charset="0"/>
              </a:rPr>
              <a:t>: </a:t>
            </a:r>
            <a:endParaRPr lang="en-US" sz="2800" dirty="0">
              <a:solidFill>
                <a:schemeClr val="bg1"/>
              </a:solidFill>
              <a:latin typeface="HP001 4 hàng" panose="020B0603050302020204" pitchFamily="34" charset="0"/>
              <a:cs typeface="Times New Roman" panose="02020603050405020304" pitchFamily="18" charset="0"/>
            </a:endParaRPr>
          </a:p>
        </p:txBody>
      </p:sp>
      <p:sp>
        <p:nvSpPr>
          <p:cNvPr id="10" name="Title 1"/>
          <p:cNvSpPr txBox="1">
            <a:spLocks/>
          </p:cNvSpPr>
          <p:nvPr/>
        </p:nvSpPr>
        <p:spPr bwMode="auto">
          <a:xfrm>
            <a:off x="102463" y="3048227"/>
            <a:ext cx="870808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Trên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các</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cao</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nguyên</a:t>
            </a:r>
            <a:r>
              <a:rPr lang="en-US" sz="2800" dirty="0">
                <a:solidFill>
                  <a:schemeClr val="bg1"/>
                </a:solidFill>
                <a:latin typeface="HP001 4 hàng" panose="020B0603050302020204" pitchFamily="34" charset="0"/>
                <a:cs typeface="Times New Roman" panose="02020603050405020304" pitchFamily="18" charset="0"/>
              </a:rPr>
              <a:t> ở </a:t>
            </a:r>
            <a:r>
              <a:rPr lang="en-US" sz="2800" dirty="0" err="1">
                <a:solidFill>
                  <a:schemeClr val="bg1"/>
                </a:solidFill>
                <a:latin typeface="HP001 4 hàng" panose="020B0603050302020204" pitchFamily="34" charset="0"/>
                <a:cs typeface="Times New Roman" panose="02020603050405020304" pitchFamily="18" charset="0"/>
              </a:rPr>
              <a:t>Tây</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Nguyên</a:t>
            </a:r>
            <a:r>
              <a:rPr lang="en-US" sz="2800" dirty="0">
                <a:solidFill>
                  <a:schemeClr val="bg1"/>
                </a:solidFill>
                <a:latin typeface="HP001 4 hàng" panose="020B0603050302020204" pitchFamily="34" charset="0"/>
                <a:cs typeface="Times New Roman" panose="02020603050405020304" pitchFamily="18" charset="0"/>
              </a:rPr>
              <a:t> có </a:t>
            </a:r>
            <a:r>
              <a:rPr lang="en-US" sz="2800" dirty="0" err="1">
                <a:solidFill>
                  <a:schemeClr val="bg1"/>
                </a:solidFill>
                <a:latin typeface="HP001 4 hàng" panose="020B0603050302020204" pitchFamily="34" charset="0"/>
                <a:cs typeface="Times New Roman" panose="02020603050405020304" pitchFamily="18" charset="0"/>
              </a:rPr>
              <a:t>những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vùng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đất</a:t>
            </a:r>
            <a:r>
              <a:rPr lang="en-US" sz="2800" dirty="0">
                <a:solidFill>
                  <a:schemeClr val="bg1"/>
                </a:solidFill>
                <a:latin typeface="HP001 4 hàng" panose="020B0603050302020204" pitchFamily="34" charset="0"/>
                <a:cs typeface="Times New Roman" panose="02020603050405020304" pitchFamily="18" charset="0"/>
              </a:rPr>
              <a:t> </a:t>
            </a:r>
          </a:p>
        </p:txBody>
      </p:sp>
      <p:sp>
        <p:nvSpPr>
          <p:cNvPr id="11" name="Title 1"/>
          <p:cNvSpPr txBox="1">
            <a:spLocks/>
          </p:cNvSpPr>
          <p:nvPr/>
        </p:nvSpPr>
        <p:spPr bwMode="auto">
          <a:xfrm>
            <a:off x="102462" y="3610883"/>
            <a:ext cx="870808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dirty="0" err="1">
                <a:solidFill>
                  <a:schemeClr val="bg1"/>
                </a:solidFill>
                <a:latin typeface="HP001 4 hàng" panose="020B0603050302020204" pitchFamily="34" charset="0"/>
                <a:cs typeface="Times New Roman" panose="02020603050405020304" pitchFamily="18" charset="0"/>
              </a:rPr>
              <a:t>ba</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dan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rộng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lớn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được</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khai</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thác</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đê</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trồng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cây</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công</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nghiệp</a:t>
            </a:r>
            <a:endParaRPr lang="en-US" sz="2800" dirty="0">
              <a:solidFill>
                <a:schemeClr val="bg1"/>
              </a:solidFill>
              <a:latin typeface="HP001 4 hàng" panose="020B0603050302020204" pitchFamily="34" charset="0"/>
              <a:cs typeface="Times New Roman" panose="02020603050405020304" pitchFamily="18" charset="0"/>
            </a:endParaRPr>
          </a:p>
        </p:txBody>
      </p:sp>
      <p:sp>
        <p:nvSpPr>
          <p:cNvPr id="12" name="Title 1"/>
          <p:cNvSpPr txBox="1">
            <a:spLocks/>
          </p:cNvSpPr>
          <p:nvPr/>
        </p:nvSpPr>
        <p:spPr bwMode="auto">
          <a:xfrm>
            <a:off x="124233" y="4144283"/>
            <a:ext cx="868631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00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dirty="0" err="1">
                <a:solidFill>
                  <a:schemeClr val="bg1"/>
                </a:solidFill>
                <a:latin typeface="HP001 4 hàng" panose="020B0603050302020204" pitchFamily="34" charset="0"/>
                <a:cs typeface="Times New Roman" panose="02020603050405020304" pitchFamily="18" charset="0"/>
              </a:rPr>
              <a:t>lâu</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năm</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như</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ca</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phê</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cao</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su</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hô</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tiêu</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che</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va</a:t>
            </a:r>
            <a:r>
              <a:rPr lang="en-US" sz="2800" dirty="0">
                <a:solidFill>
                  <a:schemeClr val="bg1"/>
                </a:solidFill>
                <a:latin typeface="HP001 4 hàng" panose="020B0603050302020204" pitchFamily="34" charset="0"/>
                <a:cs typeface="Times New Roman" panose="02020603050405020304" pitchFamily="18" charset="0"/>
              </a:rPr>
              <a:t>̀ có </a:t>
            </a:r>
            <a:r>
              <a:rPr lang="en-US" sz="2800" dirty="0" err="1">
                <a:solidFill>
                  <a:schemeClr val="bg1"/>
                </a:solidFill>
                <a:latin typeface="HP001 4 hàng" panose="020B0603050302020204" pitchFamily="34" charset="0"/>
                <a:cs typeface="Times New Roman" panose="02020603050405020304" pitchFamily="18" charset="0"/>
              </a:rPr>
              <a:t>nhiều</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đồng</a:t>
            </a:r>
            <a:r>
              <a:rPr lang="en-US" sz="2800" dirty="0">
                <a:solidFill>
                  <a:schemeClr val="bg1"/>
                </a:solidFill>
                <a:latin typeface="HP001 4 hàng" panose="020B0603050302020204" pitchFamily="34" charset="0"/>
                <a:cs typeface="Times New Roman" panose="02020603050405020304" pitchFamily="18" charset="0"/>
              </a:rPr>
              <a:t> cỏ</a:t>
            </a:r>
          </a:p>
        </p:txBody>
      </p:sp>
      <p:sp>
        <p:nvSpPr>
          <p:cNvPr id="13" name="Title 1"/>
          <p:cNvSpPr txBox="1">
            <a:spLocks/>
          </p:cNvSpPr>
          <p:nvPr/>
        </p:nvSpPr>
        <p:spPr bwMode="auto">
          <a:xfrm>
            <a:off x="160519" y="4677910"/>
            <a:ext cx="6087881"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lgn="l">
              <a:defRPr/>
            </a:pPr>
            <a:r>
              <a:rPr lang="en-US" sz="2800" dirty="0" err="1">
                <a:solidFill>
                  <a:schemeClr val="bg1"/>
                </a:solidFill>
                <a:latin typeface="HP001 4 hàng" panose="020B0603050302020204" pitchFamily="34" charset="0"/>
                <a:cs typeface="Times New Roman" panose="02020603050405020304" pitchFamily="18" charset="0"/>
              </a:rPr>
              <a:t>thuận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lợi</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cho</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việc</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chăn</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nuôi</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trâu</a:t>
            </a:r>
            <a:r>
              <a:rPr lang="en-US" sz="2800" dirty="0">
                <a:solidFill>
                  <a:schemeClr val="bg1"/>
                </a:solidFill>
                <a:latin typeface="HP001 4 hàng" panose="020B0603050302020204" pitchFamily="34" charset="0"/>
                <a:cs typeface="Times New Roman" panose="02020603050405020304" pitchFamily="18" charset="0"/>
              </a:rPr>
              <a:t>, </a:t>
            </a:r>
            <a:r>
              <a:rPr lang="en-US" sz="2800" dirty="0" err="1">
                <a:solidFill>
                  <a:schemeClr val="bg1"/>
                </a:solidFill>
                <a:latin typeface="HP001 4 hàng" panose="020B0603050302020204" pitchFamily="34" charset="0"/>
                <a:cs typeface="Times New Roman" panose="02020603050405020304" pitchFamily="18" charset="0"/>
              </a:rPr>
              <a:t>bo</a:t>
            </a:r>
            <a:r>
              <a:rPr lang="en-US" sz="2800" dirty="0">
                <a:solidFill>
                  <a:schemeClr val="bg1"/>
                </a:solidFill>
                <a:latin typeface="HP001 4 hàng" panose="020B0603050302020204" pitchFamily="34" charset="0"/>
                <a:cs typeface="Times New Roman" panose="02020603050405020304" pitchFamily="18" charset="0"/>
              </a:rPr>
              <a:t>̀.</a:t>
            </a:r>
          </a:p>
        </p:txBody>
      </p:sp>
    </p:spTree>
    <p:extLst>
      <p:ext uri="{BB962C8B-B14F-4D97-AF65-F5344CB8AC3E}">
        <p14:creationId xmlns:p14="http://schemas.microsoft.com/office/powerpoint/2010/main" val="2609834940"/>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122" y="0"/>
            <a:ext cx="9210675"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903" y="433478"/>
            <a:ext cx="7605712" cy="533400"/>
          </a:xfrm>
        </p:spPr>
        <p:txBody>
          <a:bodyPr>
            <a:normAutofit fontScale="90000"/>
          </a:bodyPr>
          <a:lstStyle/>
          <a:p>
            <a:pPr>
              <a:defRPr/>
            </a:pPr>
            <a:r>
              <a:rPr lang="en-US" sz="3200" dirty="0" err="1">
                <a:solidFill>
                  <a:schemeClr val="bg1"/>
                </a:solidFill>
                <a:latin typeface="HP001 4 hàng" panose="020B0603050302020204" pitchFamily="34" charset="0"/>
                <a:cs typeface="Times New Roman" panose="02020603050405020304" pitchFamily="18" charset="0"/>
              </a:rPr>
              <a:t>Thứ</a:t>
            </a:r>
            <a:r>
              <a:rPr lang="en-US" sz="3200" dirty="0">
                <a:solidFill>
                  <a:schemeClr val="bg1"/>
                </a:solidFill>
                <a:latin typeface="HP001 4 hàng" panose="020B0603050302020204" pitchFamily="34" charset="0"/>
                <a:cs typeface="Times New Roman" panose="02020603050405020304" pitchFamily="18" charset="0"/>
              </a:rPr>
              <a:t> …  </a:t>
            </a:r>
            <a:r>
              <a:rPr lang="en-US" sz="3200" dirty="0" err="1">
                <a:solidFill>
                  <a:schemeClr val="bg1"/>
                </a:solidFill>
                <a:latin typeface="HP001 4 hàng" panose="020B0603050302020204" pitchFamily="34" charset="0"/>
                <a:cs typeface="Times New Roman" panose="02020603050405020304" pitchFamily="18" charset="0"/>
              </a:rPr>
              <a:t>ngày</a:t>
            </a:r>
            <a:r>
              <a:rPr lang="en-US" sz="3200" dirty="0">
                <a:solidFill>
                  <a:schemeClr val="bg1"/>
                </a:solidFill>
                <a:latin typeface="HP001 4 hàng" panose="020B0603050302020204" pitchFamily="34" charset="0"/>
                <a:cs typeface="Times New Roman" panose="02020603050405020304" pitchFamily="18" charset="0"/>
              </a:rPr>
              <a:t>…..   </a:t>
            </a:r>
            <a:r>
              <a:rPr lang="en-US" sz="3200" dirty="0" err="1">
                <a:solidFill>
                  <a:schemeClr val="bg1"/>
                </a:solidFill>
                <a:latin typeface="HP001 4 hàng" panose="020B0603050302020204" pitchFamily="34" charset="0"/>
                <a:cs typeface="Times New Roman" panose="02020603050405020304" pitchFamily="18" charset="0"/>
              </a:rPr>
              <a:t>tháng</a:t>
            </a:r>
            <a:r>
              <a:rPr lang="en-US" sz="3200" dirty="0">
                <a:solidFill>
                  <a:schemeClr val="bg1"/>
                </a:solidFill>
                <a:latin typeface="HP001 4 hàng" panose="020B0603050302020204" pitchFamily="34" charset="0"/>
                <a:cs typeface="Times New Roman" panose="02020603050405020304" pitchFamily="18" charset="0"/>
              </a:rPr>
              <a:t> 11  </a:t>
            </a:r>
            <a:r>
              <a:rPr lang="en-US" sz="3200" dirty="0" err="1">
                <a:solidFill>
                  <a:schemeClr val="bg1"/>
                </a:solidFill>
                <a:latin typeface="HP001 4 hàng" panose="020B0603050302020204" pitchFamily="34" charset="0"/>
                <a:cs typeface="Times New Roman" panose="02020603050405020304" pitchFamily="18" charset="0"/>
              </a:rPr>
              <a:t>năm</a:t>
            </a:r>
            <a:r>
              <a:rPr lang="en-US" sz="3200" dirty="0">
                <a:solidFill>
                  <a:schemeClr val="bg1"/>
                </a:solidFill>
                <a:latin typeface="HP001 4 hàng" panose="020B0603050302020204" pitchFamily="34" charset="0"/>
                <a:cs typeface="Times New Roman" panose="02020603050405020304" pitchFamily="18" charset="0"/>
              </a:rPr>
              <a:t> 2021</a:t>
            </a:r>
          </a:p>
        </p:txBody>
      </p:sp>
      <p:sp>
        <p:nvSpPr>
          <p:cNvPr id="8" name="Title 1"/>
          <p:cNvSpPr txBox="1">
            <a:spLocks/>
          </p:cNvSpPr>
          <p:nvPr/>
        </p:nvSpPr>
        <p:spPr bwMode="auto">
          <a:xfrm>
            <a:off x="102463" y="1433513"/>
            <a:ext cx="19549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rmAutofit fontScale="97500"/>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2800" u="sng" dirty="0" err="1">
                <a:solidFill>
                  <a:schemeClr val="bg1"/>
                </a:solidFill>
                <a:latin typeface="HP001 4 hàng" panose="020B0603050302020204" pitchFamily="34" charset="0"/>
                <a:cs typeface="Times New Roman" panose="02020603050405020304" pitchFamily="18" charset="0"/>
              </a:rPr>
              <a:t>Địa</a:t>
            </a:r>
            <a:r>
              <a:rPr lang="en-US" sz="2800" u="sng" dirty="0">
                <a:solidFill>
                  <a:schemeClr val="bg1"/>
                </a:solidFill>
                <a:latin typeface="HP001 4 hàng" panose="020B0603050302020204" pitchFamily="34" charset="0"/>
                <a:cs typeface="Times New Roman" panose="02020603050405020304" pitchFamily="18" charset="0"/>
              </a:rPr>
              <a:t> lí:</a:t>
            </a:r>
            <a:endParaRPr lang="en-US" sz="2800" dirty="0">
              <a:solidFill>
                <a:schemeClr val="bg1"/>
              </a:solidFill>
              <a:latin typeface="HP001 4 hàng" panose="020B0603050302020204" pitchFamily="34" charset="0"/>
              <a:cs typeface="Times New Roman" panose="02020603050405020304" pitchFamily="18" charset="0"/>
            </a:endParaRPr>
          </a:p>
        </p:txBody>
      </p:sp>
      <p:sp>
        <p:nvSpPr>
          <p:cNvPr id="9" name="Title 1"/>
          <p:cNvSpPr txBox="1">
            <a:spLocks/>
          </p:cNvSpPr>
          <p:nvPr/>
        </p:nvSpPr>
        <p:spPr bwMode="auto">
          <a:xfrm>
            <a:off x="1794101" y="1401476"/>
            <a:ext cx="701644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a:lstStyle>
          <a:p>
            <a:pPr>
              <a:defRPr/>
            </a:pPr>
            <a:r>
              <a:rPr lang="en-US" sz="3200" dirty="0" err="1">
                <a:solidFill>
                  <a:srgbClr val="FFFF00"/>
                </a:solidFill>
                <a:latin typeface="HP001 4 hàng" panose="020B0603050302020204" pitchFamily="34" charset="0"/>
                <a:cs typeface="Times New Roman" panose="02020603050405020304" pitchFamily="18" charset="0"/>
              </a:rPr>
              <a:t>Hoạt</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động</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sản</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xuất</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của</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người</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dân</a:t>
            </a:r>
            <a:r>
              <a:rPr lang="en-US" sz="3200" dirty="0">
                <a:solidFill>
                  <a:srgbClr val="FFFF00"/>
                </a:solidFill>
                <a:latin typeface="HP001 4 hàng" panose="020B0603050302020204" pitchFamily="34" charset="0"/>
                <a:cs typeface="Times New Roman" panose="02020603050405020304" pitchFamily="18" charset="0"/>
              </a:rPr>
              <a:t> ở </a:t>
            </a:r>
            <a:r>
              <a:rPr lang="en-US" sz="3200" dirty="0" err="1">
                <a:solidFill>
                  <a:srgbClr val="FFFF00"/>
                </a:solidFill>
                <a:latin typeface="HP001 4 hàng" panose="020B0603050302020204" pitchFamily="34" charset="0"/>
                <a:cs typeface="Times New Roman" panose="02020603050405020304" pitchFamily="18" charset="0"/>
              </a:rPr>
              <a:t>Tây</a:t>
            </a:r>
            <a:r>
              <a:rPr lang="en-US" sz="3200" dirty="0">
                <a:solidFill>
                  <a:srgbClr val="FFFF00"/>
                </a:solidFill>
                <a:latin typeface="HP001 4 hàng" panose="020B0603050302020204" pitchFamily="34" charset="0"/>
                <a:cs typeface="Times New Roman" panose="02020603050405020304" pitchFamily="18" charset="0"/>
              </a:rPr>
              <a:t> </a:t>
            </a:r>
            <a:r>
              <a:rPr lang="en-US" sz="3200" dirty="0" err="1">
                <a:solidFill>
                  <a:srgbClr val="FFFF00"/>
                </a:solidFill>
                <a:latin typeface="HP001 4 hàng" panose="020B0603050302020204" pitchFamily="34" charset="0"/>
                <a:cs typeface="Times New Roman" panose="02020603050405020304" pitchFamily="18" charset="0"/>
              </a:rPr>
              <a:t>Nguyên</a:t>
            </a:r>
            <a:endParaRPr lang="en-US" sz="3200" dirty="0">
              <a:solidFill>
                <a:srgbClr val="FFFF00"/>
              </a:solidFill>
              <a:latin typeface="HP001 4 hàng" panose="020B0603050302020204" pitchFamily="34" charset="0"/>
              <a:cs typeface="Times New Roman" panose="02020603050405020304" pitchFamily="18" charset="0"/>
            </a:endParaRPr>
          </a:p>
        </p:txBody>
      </p:sp>
      <p:sp>
        <p:nvSpPr>
          <p:cNvPr id="3" name="TextBox 2"/>
          <p:cNvSpPr txBox="1"/>
          <p:nvPr/>
        </p:nvSpPr>
        <p:spPr>
          <a:xfrm>
            <a:off x="6553200" y="6379029"/>
            <a:ext cx="2257349" cy="400110"/>
          </a:xfrm>
          <a:prstGeom prst="rect">
            <a:avLst/>
          </a:prstGeom>
          <a:noFill/>
        </p:spPr>
        <p:txBody>
          <a:bodyPr wrap="none" rtlCol="0">
            <a:spAutoFit/>
          </a:bodyPr>
          <a:lstStyle/>
          <a:p>
            <a:r>
              <a:rPr lang="en-US" sz="2000" i="1" dirty="0" err="1">
                <a:solidFill>
                  <a:srgbClr val="FFFF00"/>
                </a:solidFill>
              </a:rPr>
              <a:t>Nguyễn</a:t>
            </a:r>
            <a:r>
              <a:rPr lang="en-US" sz="2000" i="1" dirty="0">
                <a:solidFill>
                  <a:srgbClr val="FFFF00"/>
                </a:solidFill>
              </a:rPr>
              <a:t> </a:t>
            </a:r>
            <a:r>
              <a:rPr lang="en-US" sz="2000" i="1" dirty="0" err="1">
                <a:solidFill>
                  <a:srgbClr val="FFFF00"/>
                </a:solidFill>
              </a:rPr>
              <a:t>Thi</a:t>
            </a:r>
            <a:r>
              <a:rPr lang="en-US" sz="2000" i="1" dirty="0">
                <a:solidFill>
                  <a:srgbClr val="FFFF00"/>
                </a:solidFill>
              </a:rPr>
              <a:t>̣ </a:t>
            </a:r>
            <a:r>
              <a:rPr lang="en-US" sz="2000" i="1" dirty="0" err="1">
                <a:solidFill>
                  <a:srgbClr val="FFFF00"/>
                </a:solidFill>
              </a:rPr>
              <a:t>lan</a:t>
            </a:r>
            <a:r>
              <a:rPr lang="en-US" sz="2000" i="1" dirty="0">
                <a:solidFill>
                  <a:srgbClr val="FFFF00"/>
                </a:solidFill>
              </a:rPr>
              <a:t> </a:t>
            </a:r>
            <a:r>
              <a:rPr lang="en-US" sz="2000" i="1" dirty="0" err="1">
                <a:solidFill>
                  <a:srgbClr val="FFFF00"/>
                </a:solidFill>
              </a:rPr>
              <a:t>Quê</a:t>
            </a:r>
            <a:r>
              <a:rPr lang="en-US" sz="2000" i="1" dirty="0">
                <a:solidFill>
                  <a:srgbClr val="FFFF00"/>
                </a:solidFill>
              </a:rPr>
              <a:t>́</a:t>
            </a:r>
          </a:p>
        </p:txBody>
      </p:sp>
    </p:spTree>
    <p:extLst>
      <p:ext uri="{BB962C8B-B14F-4D97-AF65-F5344CB8AC3E}">
        <p14:creationId xmlns:p14="http://schemas.microsoft.com/office/powerpoint/2010/main" val="585996074"/>
      </p:ext>
    </p:extLst>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3"/>
          <p:cNvSpPr txBox="1">
            <a:spLocks noChangeArrowheads="1"/>
          </p:cNvSpPr>
          <p:nvPr/>
        </p:nvSpPr>
        <p:spPr bwMode="auto">
          <a:xfrm>
            <a:off x="533400" y="0"/>
            <a:ext cx="7772400" cy="842963"/>
          </a:xfrm>
          <a:prstGeom prst="rect">
            <a:avLst/>
          </a:prstGeom>
          <a:noFill/>
          <a:ln w="9525">
            <a:noFill/>
            <a:miter lim="800000"/>
            <a:headEnd/>
            <a:tailEnd/>
          </a:ln>
          <a:effectLst>
            <a:prstShdw prst="shdw17" dist="17961" dir="2700000">
              <a:schemeClr val="bg1">
                <a:gamma/>
                <a:shade val="60000"/>
                <a:invGamma/>
              </a:schemeClr>
            </a:prstShdw>
          </a:effectLst>
        </p:spPr>
        <p:txBody>
          <a:bodyPr>
            <a:spAutoFit/>
          </a:bodyPr>
          <a:lstStyle/>
          <a:p>
            <a:pPr>
              <a:spcBef>
                <a:spcPct val="20000"/>
              </a:spcBef>
              <a:defRPr/>
            </a:pPr>
            <a:r>
              <a:rPr lang="en-US" sz="2000" dirty="0">
                <a:solidFill>
                  <a:srgbClr val="000000"/>
                </a:solidFill>
                <a:cs typeface="Times New Roman" pitchFamily="18" charset="0"/>
              </a:rPr>
              <a:t> </a:t>
            </a:r>
            <a:endParaRPr lang="en-US" sz="2400" dirty="0">
              <a:solidFill>
                <a:srgbClr val="000000"/>
              </a:solidFill>
              <a:latin typeface="Arial"/>
              <a:cs typeface="Times New Roman" pitchFamily="18" charset="0"/>
            </a:endParaRPr>
          </a:p>
          <a:p>
            <a:pPr algn="ctr">
              <a:spcBef>
                <a:spcPct val="20000"/>
              </a:spcBef>
              <a:defRPr/>
            </a:pPr>
            <a:r>
              <a:rPr lang="en-US" sz="2400" b="1" u="sng" dirty="0" err="1">
                <a:solidFill>
                  <a:srgbClr val="000000"/>
                </a:solidFill>
                <a:cs typeface="Times New Roman" pitchFamily="18" charset="0"/>
              </a:rPr>
              <a:t>Địa</a:t>
            </a:r>
            <a:r>
              <a:rPr lang="en-US" sz="2400" b="1" u="sng" dirty="0">
                <a:solidFill>
                  <a:srgbClr val="000000"/>
                </a:solidFill>
                <a:cs typeface="Times New Roman" pitchFamily="18" charset="0"/>
              </a:rPr>
              <a:t> </a:t>
            </a:r>
            <a:r>
              <a:rPr lang="en-US" sz="2400" b="1" u="sng" dirty="0" err="1">
                <a:solidFill>
                  <a:srgbClr val="000000"/>
                </a:solidFill>
                <a:cs typeface="Times New Roman" pitchFamily="18" charset="0"/>
              </a:rPr>
              <a:t>lí</a:t>
            </a:r>
            <a:r>
              <a:rPr lang="en-US" sz="2400" b="1" u="sng" dirty="0">
                <a:solidFill>
                  <a:srgbClr val="000000"/>
                </a:solidFill>
                <a:cs typeface="Times New Roman" pitchFamily="18" charset="0"/>
              </a:rPr>
              <a:t>:</a:t>
            </a:r>
            <a:endParaRPr lang="en-US" sz="2400" b="1" u="sng" dirty="0">
              <a:solidFill>
                <a:srgbClr val="000000"/>
              </a:solidFill>
              <a:latin typeface=".VnTime" pitchFamily="34" charset="0"/>
            </a:endParaRPr>
          </a:p>
        </p:txBody>
      </p:sp>
      <p:sp>
        <p:nvSpPr>
          <p:cNvPr id="5" name="Rectangle 4"/>
          <p:cNvSpPr>
            <a:spLocks noChangeArrowheads="1"/>
          </p:cNvSpPr>
          <p:nvPr/>
        </p:nvSpPr>
        <p:spPr bwMode="auto">
          <a:xfrm>
            <a:off x="228600" y="1066800"/>
            <a:ext cx="8915400" cy="461963"/>
          </a:xfrm>
          <a:prstGeom prst="rect">
            <a:avLst/>
          </a:prstGeom>
          <a:noFill/>
          <a:ln w="9525">
            <a:noFill/>
            <a:miter lim="800000"/>
            <a:headEnd/>
            <a:tailEnd/>
          </a:ln>
        </p:spPr>
        <p:txBody>
          <a:bodyPr>
            <a:spAutoFit/>
          </a:bodyPr>
          <a:lstStyle/>
          <a:p>
            <a:pPr>
              <a:spcBef>
                <a:spcPct val="20000"/>
              </a:spcBef>
            </a:pPr>
            <a:r>
              <a:rPr lang="en-US" sz="2400">
                <a:latin typeface="Arial" charset="0"/>
                <a:cs typeface="Times New Roman" pitchFamily="18" charset="0"/>
              </a:rPr>
              <a:t>   </a:t>
            </a:r>
            <a:r>
              <a:rPr lang="en-US" sz="2400" u="sng">
                <a:latin typeface="Arial" charset="0"/>
                <a:cs typeface="Times New Roman" pitchFamily="18" charset="0"/>
              </a:rPr>
              <a:t>Bài 7</a:t>
            </a:r>
            <a:r>
              <a:rPr lang="en-US" sz="2400">
                <a:latin typeface="Arial" charset="0"/>
                <a:cs typeface="Times New Roman" pitchFamily="18" charset="0"/>
              </a:rPr>
              <a:t>:  </a:t>
            </a:r>
            <a:r>
              <a:rPr lang="en-US" sz="2400">
                <a:solidFill>
                  <a:srgbClr val="FF0000"/>
                </a:solidFill>
                <a:latin typeface="Arial" charset="0"/>
                <a:cs typeface="Times New Roman" pitchFamily="18" charset="0"/>
              </a:rPr>
              <a:t>Hoạt động sản xuất của người dân ở Tây Nguyên</a:t>
            </a:r>
            <a:endParaRPr lang="en-US" sz="2400">
              <a:solidFill>
                <a:srgbClr val="FF0000"/>
              </a:solidFill>
              <a:latin typeface="Arial" charset="0"/>
            </a:endParaRPr>
          </a:p>
        </p:txBody>
      </p:sp>
      <p:sp>
        <p:nvSpPr>
          <p:cNvPr id="10" name="Rectangle 9"/>
          <p:cNvSpPr>
            <a:spLocks noChangeArrowheads="1"/>
          </p:cNvSpPr>
          <p:nvPr/>
        </p:nvSpPr>
        <p:spPr bwMode="auto">
          <a:xfrm>
            <a:off x="827314" y="1747837"/>
            <a:ext cx="5883275" cy="461963"/>
          </a:xfrm>
          <a:prstGeom prst="rect">
            <a:avLst/>
          </a:prstGeom>
          <a:noFill/>
          <a:ln w="9525">
            <a:noFill/>
            <a:miter lim="800000"/>
            <a:headEnd/>
            <a:tailEnd/>
          </a:ln>
        </p:spPr>
        <p:txBody>
          <a:bodyPr wrap="none">
            <a:spAutoFit/>
          </a:bodyPr>
          <a:lstStyle/>
          <a:p>
            <a:r>
              <a:rPr lang="en-US" sz="2400" dirty="0">
                <a:latin typeface="Arial" charset="0"/>
              </a:rPr>
              <a:t> 1. </a:t>
            </a:r>
            <a:r>
              <a:rPr lang="en-US" sz="2400" dirty="0" err="1">
                <a:latin typeface="Arial" charset="0"/>
                <a:cs typeface="Times New Roman" pitchFamily="18" charset="0"/>
              </a:rPr>
              <a:t>Trồng</a:t>
            </a:r>
            <a:r>
              <a:rPr lang="en-US" sz="2400" dirty="0">
                <a:latin typeface="Arial" charset="0"/>
                <a:cs typeface="Times New Roman" pitchFamily="18" charset="0"/>
              </a:rPr>
              <a:t> </a:t>
            </a:r>
            <a:r>
              <a:rPr lang="en-US" sz="2400" dirty="0" err="1">
                <a:latin typeface="Arial" charset="0"/>
                <a:cs typeface="Times New Roman" pitchFamily="18" charset="0"/>
              </a:rPr>
              <a:t>cây</a:t>
            </a:r>
            <a:r>
              <a:rPr lang="en-US" sz="2400" dirty="0">
                <a:latin typeface="Arial" charset="0"/>
                <a:cs typeface="Times New Roman" pitchFamily="18" charset="0"/>
              </a:rPr>
              <a:t> </a:t>
            </a:r>
            <a:r>
              <a:rPr lang="en-US" sz="2400" dirty="0" err="1">
                <a:latin typeface="Arial" charset="0"/>
                <a:cs typeface="Times New Roman" pitchFamily="18" charset="0"/>
              </a:rPr>
              <a:t>công</a:t>
            </a:r>
            <a:r>
              <a:rPr lang="en-US" sz="2400" dirty="0">
                <a:latin typeface="Arial" charset="0"/>
                <a:cs typeface="Times New Roman" pitchFamily="18" charset="0"/>
              </a:rPr>
              <a:t> </a:t>
            </a:r>
            <a:r>
              <a:rPr lang="en-US" sz="2400" dirty="0" err="1">
                <a:latin typeface="Arial" charset="0"/>
                <a:cs typeface="Times New Roman" pitchFamily="18" charset="0"/>
              </a:rPr>
              <a:t>nghiệp</a:t>
            </a:r>
            <a:r>
              <a:rPr lang="en-US" sz="2400" dirty="0">
                <a:latin typeface="Arial" charset="0"/>
                <a:cs typeface="Times New Roman" pitchFamily="18" charset="0"/>
              </a:rPr>
              <a:t> </a:t>
            </a:r>
            <a:r>
              <a:rPr lang="en-US" sz="2400" dirty="0" err="1">
                <a:latin typeface="Arial" charset="0"/>
                <a:cs typeface="Times New Roman" pitchFamily="18" charset="0"/>
              </a:rPr>
              <a:t>trên</a:t>
            </a:r>
            <a:r>
              <a:rPr lang="en-US" sz="2400" dirty="0">
                <a:latin typeface="Arial" charset="0"/>
                <a:cs typeface="Times New Roman" pitchFamily="18" charset="0"/>
              </a:rPr>
              <a:t> </a:t>
            </a:r>
            <a:r>
              <a:rPr lang="en-US" sz="2400" dirty="0" err="1">
                <a:latin typeface="Arial" charset="0"/>
                <a:cs typeface="Times New Roman" pitchFamily="18" charset="0"/>
              </a:rPr>
              <a:t>đất</a:t>
            </a:r>
            <a:r>
              <a:rPr lang="en-US" sz="2400" dirty="0">
                <a:latin typeface="Arial" charset="0"/>
                <a:cs typeface="Times New Roman" pitchFamily="18" charset="0"/>
              </a:rPr>
              <a:t> </a:t>
            </a:r>
            <a:r>
              <a:rPr lang="en-US" sz="2400" dirty="0" err="1">
                <a:latin typeface="Arial" charset="0"/>
                <a:cs typeface="Times New Roman" pitchFamily="18" charset="0"/>
              </a:rPr>
              <a:t>ba</a:t>
            </a:r>
            <a:r>
              <a:rPr lang="en-US" sz="2400" dirty="0">
                <a:latin typeface="Arial" charset="0"/>
                <a:cs typeface="Times New Roman" pitchFamily="18" charset="0"/>
              </a:rPr>
              <a:t> </a:t>
            </a:r>
            <a:r>
              <a:rPr lang="en-US" sz="2400" dirty="0" err="1">
                <a:latin typeface="Arial" charset="0"/>
                <a:cs typeface="Times New Roman" pitchFamily="18" charset="0"/>
              </a:rPr>
              <a:t>dan</a:t>
            </a:r>
            <a:endParaRPr lang="en-US" sz="2400" dirty="0">
              <a:latin typeface="Arial" charset="0"/>
            </a:endParaRPr>
          </a:p>
        </p:txBody>
      </p:sp>
      <p:sp>
        <p:nvSpPr>
          <p:cNvPr id="11" name="Rectangle 10"/>
          <p:cNvSpPr>
            <a:spLocks noChangeArrowheads="1"/>
          </p:cNvSpPr>
          <p:nvPr/>
        </p:nvSpPr>
        <p:spPr bwMode="auto">
          <a:xfrm>
            <a:off x="914400" y="2667000"/>
            <a:ext cx="3729038" cy="461963"/>
          </a:xfrm>
          <a:prstGeom prst="rect">
            <a:avLst/>
          </a:prstGeom>
          <a:noFill/>
          <a:ln w="9525">
            <a:noFill/>
            <a:miter lim="800000"/>
            <a:headEnd/>
            <a:tailEnd/>
          </a:ln>
        </p:spPr>
        <p:txBody>
          <a:bodyPr wrap="none">
            <a:spAutoFit/>
          </a:bodyPr>
          <a:lstStyle/>
          <a:p>
            <a:r>
              <a:rPr lang="en-US" sz="2400">
                <a:latin typeface="Arial" charset="0"/>
                <a:cs typeface="Times New Roman" pitchFamily="18" charset="0"/>
              </a:rPr>
              <a:t>2. Chăn nuôi trên đồng cỏ</a:t>
            </a:r>
          </a:p>
        </p:txBody>
      </p:sp>
      <p:sp>
        <p:nvSpPr>
          <p:cNvPr id="12" name="Rectangle 11"/>
          <p:cNvSpPr>
            <a:spLocks noChangeArrowheads="1"/>
          </p:cNvSpPr>
          <p:nvPr/>
        </p:nvSpPr>
        <p:spPr bwMode="auto">
          <a:xfrm>
            <a:off x="228600" y="2275114"/>
            <a:ext cx="8915400" cy="830263"/>
          </a:xfrm>
          <a:prstGeom prst="rect">
            <a:avLst/>
          </a:prstGeom>
          <a:noFill/>
          <a:ln w="9525">
            <a:noFill/>
            <a:miter lim="800000"/>
            <a:headEnd/>
            <a:tailEnd/>
          </a:ln>
        </p:spPr>
        <p:txBody>
          <a:bodyPr>
            <a:spAutoFit/>
          </a:bodyPr>
          <a:lstStyle/>
          <a:p>
            <a:pPr algn="ctr"/>
            <a:r>
              <a:rPr lang="en-US" sz="2400">
                <a:latin typeface="Arial" charset="0"/>
                <a:cs typeface="Times New Roman" pitchFamily="18" charset="0"/>
              </a:rPr>
              <a:t> - Quan sát hình 1, kể tên các cây trồng chính ở</a:t>
            </a:r>
          </a:p>
          <a:p>
            <a:r>
              <a:rPr lang="en-US" sz="2400">
                <a:latin typeface="Arial" charset="0"/>
                <a:cs typeface="Times New Roman" pitchFamily="18" charset="0"/>
              </a:rPr>
              <a:t>Tây Nguyên</a:t>
            </a:r>
            <a:endParaRPr lang="en-US" sz="2400">
              <a:latin typeface="Arial" charset="0"/>
            </a:endParaRPr>
          </a:p>
        </p:txBody>
      </p:sp>
      <p:sp>
        <p:nvSpPr>
          <p:cNvPr id="15" name="Rectangle 14"/>
          <p:cNvSpPr>
            <a:spLocks noChangeArrowheads="1"/>
          </p:cNvSpPr>
          <p:nvPr/>
        </p:nvSpPr>
        <p:spPr bwMode="auto">
          <a:xfrm>
            <a:off x="0" y="3581400"/>
            <a:ext cx="9144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Câu1</a:t>
            </a:r>
            <a:r>
              <a:rPr lang="en-US" sz="2400">
                <a:latin typeface="Arial" charset="0"/>
                <a:cs typeface="Times New Roman" pitchFamily="18" charset="0"/>
              </a:rPr>
              <a:t>:  Kể tên các cây trồng chính ở Tây Nguyên.</a:t>
            </a:r>
          </a:p>
          <a:p>
            <a:r>
              <a:rPr lang="en-US" sz="2400">
                <a:latin typeface="Arial" charset="0"/>
                <a:cs typeface="Times New Roman" pitchFamily="18" charset="0"/>
              </a:rPr>
              <a:t> Chúng thuộc loại cây gì?(quan sát lược đồ hình 1)</a:t>
            </a:r>
          </a:p>
        </p:txBody>
      </p:sp>
      <p:sp>
        <p:nvSpPr>
          <p:cNvPr id="16" name="Rectangle 15"/>
          <p:cNvSpPr>
            <a:spLocks noChangeArrowheads="1"/>
          </p:cNvSpPr>
          <p:nvPr/>
        </p:nvSpPr>
        <p:spPr bwMode="auto">
          <a:xfrm>
            <a:off x="0" y="4648200"/>
            <a:ext cx="8686800" cy="1570038"/>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 2</a:t>
            </a:r>
            <a:r>
              <a:rPr lang="en-US" sz="2400">
                <a:latin typeface="Arial" charset="0"/>
                <a:cs typeface="Times New Roman" pitchFamily="18" charset="0"/>
              </a:rPr>
              <a:t>: Cây công nghiệp lâu năm nào được trồng nhiều nhất ở Tây Nguyên? (quan sát bảng số liệu)</a:t>
            </a:r>
          </a:p>
          <a:p>
            <a:endParaRPr lang="en-US" sz="2400">
              <a:latin typeface="Arial" charset="0"/>
              <a:cs typeface="Times New Roman" pitchFamily="18" charset="0"/>
            </a:endParaRPr>
          </a:p>
          <a:p>
            <a:endParaRPr lang="en-US" sz="2400">
              <a:latin typeface="Arial" charset="0"/>
              <a:cs typeface="Times New Roman" pitchFamily="18" charset="0"/>
            </a:endParaRPr>
          </a:p>
        </p:txBody>
      </p:sp>
      <p:sp>
        <p:nvSpPr>
          <p:cNvPr id="17" name="Rectangle 16"/>
          <p:cNvSpPr>
            <a:spLocks noChangeArrowheads="1"/>
          </p:cNvSpPr>
          <p:nvPr/>
        </p:nvSpPr>
        <p:spPr bwMode="auto">
          <a:xfrm>
            <a:off x="0" y="5638800"/>
            <a:ext cx="9144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 3</a:t>
            </a:r>
            <a:r>
              <a:rPr lang="en-US" sz="2400">
                <a:latin typeface="Arial" charset="0"/>
                <a:cs typeface="Times New Roman" pitchFamily="18" charset="0"/>
              </a:rPr>
              <a:t>: Tại sao ở Tây Nguyên lại thích hợp cho việc trồng cây công nghiệp? (đọc mục 1 trong SGK)</a:t>
            </a:r>
          </a:p>
        </p:txBody>
      </p:sp>
      <p:pic>
        <p:nvPicPr>
          <p:cNvPr id="4107" name="Picture 20" descr="JULY4019"/>
          <p:cNvPicPr>
            <a:picLocks noChangeAspect="1" noChangeArrowheads="1"/>
          </p:cNvPicPr>
          <p:nvPr/>
        </p:nvPicPr>
        <p:blipFill>
          <a:blip r:embed="rId2"/>
          <a:srcRect/>
          <a:stretch>
            <a:fillRect/>
          </a:stretch>
        </p:blipFill>
        <p:spPr bwMode="auto">
          <a:xfrm>
            <a:off x="0" y="0"/>
            <a:ext cx="698500" cy="8191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xit" presetSubtype="12" fill="hold" grpId="1" nodeType="clickEffect">
                                  <p:stCondLst>
                                    <p:cond delay="0"/>
                                  </p:stCondLst>
                                  <p:childTnLst>
                                    <p:animEffect transition="out" filter="strips(downLeft)">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lide(fromBottom)">
                                      <p:cBhvr>
                                        <p:cTn id="37" dur="500"/>
                                        <p:tgtEl>
                                          <p:spTgt spid="15"/>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lide(fromBottom)">
                                      <p:cBhvr>
                                        <p:cTn id="40" dur="500"/>
                                        <p:tgtEl>
                                          <p:spTgt spid="16"/>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Bottom)">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1" grpId="1"/>
      <p:bldP spid="12"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age 087"/>
          <p:cNvPicPr>
            <a:picLocks noGrp="1" noChangeAspect="1" noChangeArrowheads="1"/>
          </p:cNvPicPr>
          <p:nvPr>
            <p:ph sz="quarter" idx="1"/>
          </p:nvPr>
        </p:nvPicPr>
        <p:blipFill>
          <a:blip r:embed="rId2"/>
          <a:srcRect/>
          <a:stretch>
            <a:fillRect/>
          </a:stretch>
        </p:blipFill>
        <p:spPr>
          <a:xfrm>
            <a:off x="0" y="0"/>
            <a:ext cx="6400800" cy="6905625"/>
          </a:xfrm>
        </p:spPr>
      </p:pic>
      <p:sp>
        <p:nvSpPr>
          <p:cNvPr id="5123" name="Rectangle 3"/>
          <p:cNvSpPr>
            <a:spLocks noChangeArrowheads="1"/>
          </p:cNvSpPr>
          <p:nvPr/>
        </p:nvSpPr>
        <p:spPr bwMode="auto">
          <a:xfrm>
            <a:off x="6629400" y="1295400"/>
            <a:ext cx="2286000" cy="1938338"/>
          </a:xfrm>
          <a:prstGeom prst="rect">
            <a:avLst/>
          </a:prstGeom>
          <a:noFill/>
          <a:ln w="9525">
            <a:noFill/>
            <a:miter lim="800000"/>
            <a:headEnd/>
            <a:tailEnd/>
          </a:ln>
        </p:spPr>
        <p:txBody>
          <a:bodyPr>
            <a:spAutoFit/>
          </a:bodyPr>
          <a:lstStyle/>
          <a:p>
            <a:pPr>
              <a:buFontTx/>
              <a:buChar char="-"/>
            </a:pPr>
            <a:r>
              <a:rPr lang="en-US" sz="2400">
                <a:latin typeface="Arial" charset="0"/>
                <a:cs typeface="Times New Roman" pitchFamily="18" charset="0"/>
              </a:rPr>
              <a:t> Quan sát</a:t>
            </a:r>
          </a:p>
          <a:p>
            <a:r>
              <a:rPr lang="en-US" sz="2400">
                <a:latin typeface="Arial" charset="0"/>
                <a:cs typeface="Times New Roman" pitchFamily="18" charset="0"/>
              </a:rPr>
              <a:t> hình 1, kể tên những cây trồng chính ở Tây Nguyên</a:t>
            </a:r>
          </a:p>
        </p:txBody>
      </p:sp>
      <p:pic>
        <p:nvPicPr>
          <p:cNvPr id="5124" name="Picture 7"/>
          <p:cNvPicPr>
            <a:picLocks noChangeAspect="1" noChangeArrowheads="1"/>
          </p:cNvPicPr>
          <p:nvPr/>
        </p:nvPicPr>
        <p:blipFill>
          <a:blip r:embed="rId3"/>
          <a:srcRect/>
          <a:stretch>
            <a:fillRect/>
          </a:stretch>
        </p:blipFill>
        <p:spPr bwMode="auto">
          <a:xfrm>
            <a:off x="7010400" y="5791200"/>
            <a:ext cx="2133600" cy="1066800"/>
          </a:xfrm>
          <a:prstGeom prst="rect">
            <a:avLst/>
          </a:prstGeom>
          <a:noFill/>
          <a:ln w="9525">
            <a:noFill/>
            <a:miter lim="800000"/>
            <a:headEnd/>
            <a:tailEnd/>
          </a:ln>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85" name="Group 17"/>
          <p:cNvGraphicFramePr>
            <a:graphicFrameLocks noGrp="1"/>
          </p:cNvGraphicFramePr>
          <p:nvPr/>
        </p:nvGraphicFramePr>
        <p:xfrm>
          <a:off x="1295400" y="990600"/>
          <a:ext cx="6477000" cy="2895600"/>
        </p:xfrm>
        <a:graphic>
          <a:graphicData uri="http://schemas.openxmlformats.org/drawingml/2006/table">
            <a:tbl>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FF"/>
                          </a:solidFill>
                          <a:effectLst/>
                          <a:latin typeface="Times New Roman" pitchFamily="18" charset="0"/>
                          <a:cs typeface="Times New Roman" pitchFamily="18" charset="0"/>
                        </a:rPr>
                        <a:t>Cây công nghiệp</a:t>
                      </a:r>
                      <a:endParaRPr kumimoji="0" lang="en-US" sz="3200" b="1" i="0" u="none" strike="noStrike" cap="none" normalizeH="0" baseline="0">
                        <a:ln>
                          <a:noFill/>
                        </a:ln>
                        <a:solidFill>
                          <a:srgbClr val="FF00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FF"/>
                          </a:solidFill>
                          <a:effectLst/>
                          <a:latin typeface="Times New Roman" pitchFamily="18" charset="0"/>
                          <a:cs typeface="Times New Roman" pitchFamily="18" charset="0"/>
                        </a:rPr>
                        <a:t>Diện tích (ha)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55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Cà phê</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Cao su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Chè</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Hồ tiêu</a:t>
                      </a:r>
                      <a:endParaRPr kumimoji="0" lang="en-US" sz="32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494 200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97 200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22 358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cs typeface="Times New Roman" pitchFamily="18" charset="0"/>
                        </a:rPr>
                        <a:t>  11 000</a:t>
                      </a:r>
                      <a:endParaRPr kumimoji="0" lang="en-US" sz="32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6157" name="Rectangle 5"/>
          <p:cNvSpPr>
            <a:spLocks noChangeArrowheads="1"/>
          </p:cNvSpPr>
          <p:nvPr/>
        </p:nvSpPr>
        <p:spPr bwMode="auto">
          <a:xfrm>
            <a:off x="228600" y="4495800"/>
            <a:ext cx="8382000" cy="830263"/>
          </a:xfrm>
          <a:prstGeom prst="rect">
            <a:avLst/>
          </a:prstGeom>
          <a:noFill/>
          <a:ln w="9525">
            <a:noFill/>
            <a:miter lim="800000"/>
            <a:headEnd/>
            <a:tailEnd/>
          </a:ln>
        </p:spPr>
        <p:txBody>
          <a:bodyPr>
            <a:spAutoFit/>
          </a:bodyPr>
          <a:lstStyle/>
          <a:p>
            <a:r>
              <a:rPr lang="en-US" sz="2400">
                <a:latin typeface="Arial" charset="0"/>
                <a:cs typeface="Times New Roman" pitchFamily="18" charset="0"/>
              </a:rPr>
              <a:t>- Bảng số liệu về diện tích trồng cây công nghiệp ở Tây Nguyên (năm 2001) </a:t>
            </a:r>
            <a:endParaRPr lang="en-US" sz="2400">
              <a:latin typeface="Arial" charset="0"/>
            </a:endParaRPr>
          </a:p>
        </p:txBody>
      </p:sp>
      <p:pic>
        <p:nvPicPr>
          <p:cNvPr id="6158" name="Picture 20" descr="JULY4019"/>
          <p:cNvPicPr>
            <a:picLocks noChangeAspect="1" noChangeArrowheads="1"/>
          </p:cNvPicPr>
          <p:nvPr/>
        </p:nvPicPr>
        <p:blipFill>
          <a:blip r:embed="rId2"/>
          <a:srcRect/>
          <a:stretch>
            <a:fillRect/>
          </a:stretch>
        </p:blipFill>
        <p:spPr bwMode="auto">
          <a:xfrm>
            <a:off x="0" y="0"/>
            <a:ext cx="1023938" cy="1200150"/>
          </a:xfrm>
          <a:prstGeom prst="rect">
            <a:avLst/>
          </a:prstGeom>
          <a:noFill/>
          <a:ln w="9525">
            <a:noFill/>
            <a:miter lim="800000"/>
            <a:headEnd/>
            <a:tailEnd/>
          </a:ln>
        </p:spPr>
      </p:pic>
      <p:pic>
        <p:nvPicPr>
          <p:cNvPr id="6159" name="Picture 7"/>
          <p:cNvPicPr>
            <a:picLocks noChangeAspect="1" noChangeArrowheads="1"/>
          </p:cNvPicPr>
          <p:nvPr/>
        </p:nvPicPr>
        <p:blipFill>
          <a:blip r:embed="rId3"/>
          <a:srcRect/>
          <a:stretch>
            <a:fillRect/>
          </a:stretch>
        </p:blipFill>
        <p:spPr bwMode="auto">
          <a:xfrm>
            <a:off x="7010400" y="6248400"/>
            <a:ext cx="2133600" cy="609600"/>
          </a:xfrm>
          <a:prstGeom prst="rect">
            <a:avLst/>
          </a:prstGeom>
          <a:noFill/>
          <a:ln w="9525">
            <a:noFill/>
            <a:miter lim="800000"/>
            <a:headEnd/>
            <a:tailEnd/>
          </a:ln>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381000"/>
            <a:ext cx="9144000" cy="1200150"/>
          </a:xfrm>
          <a:prstGeom prst="rect">
            <a:avLst/>
          </a:prstGeom>
          <a:noFill/>
          <a:ln w="9525">
            <a:noFill/>
            <a:miter lim="800000"/>
            <a:headEnd/>
            <a:tailEnd/>
          </a:ln>
        </p:spPr>
        <p:txBody>
          <a:bodyPr>
            <a:spAutoFit/>
          </a:bodyPr>
          <a:lstStyle/>
          <a:p>
            <a:r>
              <a:rPr lang="en-US" sz="2400">
                <a:latin typeface="Arial" charset="0"/>
                <a:cs typeface="Times New Roman" pitchFamily="18" charset="0"/>
              </a:rPr>
              <a:t>  </a:t>
            </a:r>
            <a:r>
              <a:rPr lang="en-US" sz="2400" u="sng">
                <a:latin typeface="Arial" charset="0"/>
                <a:cs typeface="Times New Roman" pitchFamily="18" charset="0"/>
              </a:rPr>
              <a:t>Câu1</a:t>
            </a:r>
            <a:r>
              <a:rPr lang="en-US" sz="2400">
                <a:latin typeface="Arial" charset="0"/>
                <a:cs typeface="Times New Roman" pitchFamily="18" charset="0"/>
              </a:rPr>
              <a:t>: Kể tên các cây trồng chính ở Tây Nguyên.</a:t>
            </a:r>
          </a:p>
          <a:p>
            <a:r>
              <a:rPr lang="en-US" sz="2400">
                <a:latin typeface="Arial" charset="0"/>
                <a:cs typeface="Times New Roman" pitchFamily="18" charset="0"/>
              </a:rPr>
              <a:t> Chúng thuộc loại cây gì?(quan sát lược đồ hình 1)</a:t>
            </a:r>
          </a:p>
          <a:p>
            <a:r>
              <a:rPr lang="en-US" sz="2400">
                <a:solidFill>
                  <a:srgbClr val="FF0000"/>
                </a:solidFill>
                <a:latin typeface="Arial" charset="0"/>
                <a:cs typeface="Times New Roman" pitchFamily="18" charset="0"/>
              </a:rPr>
              <a:t> </a:t>
            </a:r>
            <a:r>
              <a:rPr lang="en-US" sz="2400">
                <a:latin typeface="Arial" charset="0"/>
                <a:cs typeface="Times New Roman" pitchFamily="18" charset="0"/>
              </a:rPr>
              <a:t>  </a:t>
            </a:r>
            <a:endParaRPr lang="en-US" sz="2400">
              <a:latin typeface="Arial" charset="0"/>
            </a:endParaRPr>
          </a:p>
        </p:txBody>
      </p:sp>
      <p:sp>
        <p:nvSpPr>
          <p:cNvPr id="8196" name="Rectangle 4"/>
          <p:cNvSpPr>
            <a:spLocks noChangeArrowheads="1"/>
          </p:cNvSpPr>
          <p:nvPr/>
        </p:nvSpPr>
        <p:spPr bwMode="auto">
          <a:xfrm>
            <a:off x="228600" y="3962400"/>
            <a:ext cx="729615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u="sng">
                <a:latin typeface="Arial"/>
              </a:rPr>
              <a:t>Câu 3</a:t>
            </a:r>
            <a:r>
              <a:rPr lang="en-US" sz="2400">
                <a:latin typeface="Arial"/>
              </a:rPr>
              <a:t>: Tại sao ở Tây Nguyên lại thích hợp cho việc </a:t>
            </a:r>
          </a:p>
          <a:p>
            <a:pPr>
              <a:defRPr/>
            </a:pPr>
            <a:r>
              <a:rPr lang="en-US" sz="2400">
                <a:latin typeface="Arial"/>
              </a:rPr>
              <a:t>trồng cây công nghiệp? (đọc mục 1 trong SGK)</a:t>
            </a:r>
          </a:p>
        </p:txBody>
      </p:sp>
      <p:sp>
        <p:nvSpPr>
          <p:cNvPr id="8197" name="Rectangle 5"/>
          <p:cNvSpPr>
            <a:spLocks noChangeArrowheads="1"/>
          </p:cNvSpPr>
          <p:nvPr/>
        </p:nvSpPr>
        <p:spPr bwMode="auto">
          <a:xfrm>
            <a:off x="304800" y="2667000"/>
            <a:ext cx="6962775" cy="8302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sz="2400" u="sng">
                <a:latin typeface="Arial"/>
              </a:rPr>
              <a:t>Câu 2</a:t>
            </a:r>
            <a:r>
              <a:rPr lang="en-US" sz="2400">
                <a:latin typeface="Arial"/>
              </a:rPr>
              <a:t>: Cây công nghiệp lâu năm nào được trồng </a:t>
            </a:r>
          </a:p>
          <a:p>
            <a:pPr>
              <a:defRPr/>
            </a:pPr>
            <a:r>
              <a:rPr lang="en-US" sz="2400">
                <a:latin typeface="Arial"/>
              </a:rPr>
              <a:t>nhiều nhất ở đây? (quan sát bảng số liệu)</a:t>
            </a:r>
          </a:p>
        </p:txBody>
      </p:sp>
      <p:sp>
        <p:nvSpPr>
          <p:cNvPr id="8198" name="Rectangle 6"/>
          <p:cNvSpPr>
            <a:spLocks noChangeArrowheads="1"/>
          </p:cNvSpPr>
          <p:nvPr/>
        </p:nvSpPr>
        <p:spPr bwMode="auto">
          <a:xfrm>
            <a:off x="381000" y="1447800"/>
            <a:ext cx="7924800" cy="8302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a:solidFill>
                  <a:srgbClr val="FF0000"/>
                </a:solidFill>
                <a:latin typeface="Arial"/>
              </a:rPr>
              <a:t>* </a:t>
            </a:r>
            <a:r>
              <a:rPr lang="en-US" sz="2400" u="sng">
                <a:solidFill>
                  <a:srgbClr val="FF0000"/>
                </a:solidFill>
                <a:latin typeface="Arial"/>
              </a:rPr>
              <a:t>Trả lời</a:t>
            </a:r>
            <a:r>
              <a:rPr lang="en-US" sz="2400">
                <a:latin typeface="Arial"/>
              </a:rPr>
              <a:t>:  Cây cao su, cà phê, hồ tiêu, chè…</a:t>
            </a:r>
          </a:p>
          <a:p>
            <a:pPr>
              <a:defRPr/>
            </a:pPr>
            <a:r>
              <a:rPr lang="en-US" sz="2400">
                <a:latin typeface="Arial"/>
              </a:rPr>
              <a:t>Chúng thuộc cây công nghiệp.</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Effect transition="in" filter="diamond(in)">
                                      <p:cBhvr>
                                        <p:cTn id="10" dur="2000"/>
                                        <p:tgtEl>
                                          <p:spTgt spid="819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diamond(in)">
                                      <p:cBhvr>
                                        <p:cTn id="13" dur="2000"/>
                                        <p:tgtEl>
                                          <p:spTgt spid="81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8"/>
                                        </p:tgtEl>
                                        <p:attrNameLst>
                                          <p:attrName>style.visibility</p:attrName>
                                        </p:attrNameLst>
                                      </p:cBhvr>
                                      <p:to>
                                        <p:strVal val="visible"/>
                                      </p:to>
                                    </p:set>
                                    <p:anim calcmode="lin" valueType="num">
                                      <p:cBhvr additive="base">
                                        <p:cTn id="18" dur="500" fill="hold"/>
                                        <p:tgtEl>
                                          <p:spTgt spid="8198"/>
                                        </p:tgtEl>
                                        <p:attrNameLst>
                                          <p:attrName>ppt_x</p:attrName>
                                        </p:attrNameLst>
                                      </p:cBhvr>
                                      <p:tavLst>
                                        <p:tav tm="0">
                                          <p:val>
                                            <p:strVal val="#ppt_x"/>
                                          </p:val>
                                        </p:tav>
                                        <p:tav tm="100000">
                                          <p:val>
                                            <p:strVal val="#ppt_x"/>
                                          </p:val>
                                        </p:tav>
                                      </p:tavLst>
                                    </p:anim>
                                    <p:anim calcmode="lin" valueType="num">
                                      <p:cBhvr additive="base">
                                        <p:cTn id="19"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6" grpId="0"/>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srcRect b="16280"/>
          <a:stretch>
            <a:fillRect/>
          </a:stretch>
        </p:blipFill>
        <p:spPr bwMode="auto">
          <a:xfrm>
            <a:off x="0" y="3294063"/>
            <a:ext cx="4648200" cy="3563937"/>
          </a:xfrm>
          <a:prstGeom prst="rect">
            <a:avLst/>
          </a:prstGeom>
          <a:noFill/>
          <a:ln w="9525">
            <a:noFill/>
            <a:miter lim="800000"/>
            <a:headEnd/>
            <a:tailEnd/>
          </a:ln>
        </p:spPr>
      </p:pic>
      <p:pic>
        <p:nvPicPr>
          <p:cNvPr id="8195" name="Picture 5" descr="Slide6"/>
          <p:cNvPicPr>
            <a:picLocks noChangeAspect="1" noChangeArrowheads="1"/>
          </p:cNvPicPr>
          <p:nvPr/>
        </p:nvPicPr>
        <p:blipFill>
          <a:blip r:embed="rId3"/>
          <a:srcRect l="3922" t="22501" r="5882" b="12500"/>
          <a:stretch>
            <a:fillRect/>
          </a:stretch>
        </p:blipFill>
        <p:spPr bwMode="auto">
          <a:xfrm>
            <a:off x="0" y="0"/>
            <a:ext cx="4724400" cy="3352800"/>
          </a:xfrm>
          <a:prstGeom prst="rect">
            <a:avLst/>
          </a:prstGeom>
          <a:noFill/>
          <a:ln w="9525">
            <a:noFill/>
            <a:miter lim="800000"/>
            <a:headEnd/>
            <a:tailEnd/>
          </a:ln>
        </p:spPr>
      </p:pic>
      <p:pic>
        <p:nvPicPr>
          <p:cNvPr id="8196" name="Picture 7"/>
          <p:cNvPicPr>
            <a:picLocks noChangeAspect="1" noChangeArrowheads="1"/>
          </p:cNvPicPr>
          <p:nvPr/>
        </p:nvPicPr>
        <p:blipFill>
          <a:blip r:embed="rId4"/>
          <a:srcRect/>
          <a:stretch>
            <a:fillRect/>
          </a:stretch>
        </p:blipFill>
        <p:spPr bwMode="auto">
          <a:xfrm>
            <a:off x="4648200" y="3387725"/>
            <a:ext cx="4495800" cy="3470275"/>
          </a:xfrm>
          <a:prstGeom prst="rect">
            <a:avLst/>
          </a:prstGeom>
          <a:noFill/>
          <a:ln w="9525">
            <a:noFill/>
            <a:miter lim="800000"/>
            <a:headEnd/>
            <a:tailEnd/>
          </a:ln>
        </p:spPr>
      </p:pic>
      <p:pic>
        <p:nvPicPr>
          <p:cNvPr id="8197" name="Picture 13" descr="caphe"/>
          <p:cNvPicPr>
            <a:picLocks noChangeAspect="1" noChangeArrowheads="1"/>
          </p:cNvPicPr>
          <p:nvPr/>
        </p:nvPicPr>
        <p:blipFill>
          <a:blip r:embed="rId5"/>
          <a:srcRect/>
          <a:stretch>
            <a:fillRect/>
          </a:stretch>
        </p:blipFill>
        <p:spPr bwMode="auto">
          <a:xfrm>
            <a:off x="4754563" y="0"/>
            <a:ext cx="4389437" cy="3381375"/>
          </a:xfrm>
          <a:prstGeom prst="rect">
            <a:avLst/>
          </a:prstGeom>
          <a:noFill/>
          <a:ln w="9525">
            <a:noFill/>
            <a:miter lim="800000"/>
            <a:headEnd/>
            <a:tailEnd/>
          </a:ln>
        </p:spPr>
      </p:pic>
      <p:sp>
        <p:nvSpPr>
          <p:cNvPr id="9" name="Text Box 10"/>
          <p:cNvSpPr txBox="1">
            <a:spLocks noChangeArrowheads="1"/>
          </p:cNvSpPr>
          <p:nvPr/>
        </p:nvSpPr>
        <p:spPr bwMode="auto">
          <a:xfrm>
            <a:off x="7696200" y="2895600"/>
            <a:ext cx="1447800"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b="1" dirty="0" err="1">
                <a:cs typeface="Times New Roman" pitchFamily="18" charset="0"/>
              </a:rPr>
              <a:t>Cà</a:t>
            </a:r>
            <a:r>
              <a:rPr lang="en-US" sz="2400" b="1" dirty="0">
                <a:cs typeface="Times New Roman" pitchFamily="18" charset="0"/>
              </a:rPr>
              <a:t> </a:t>
            </a:r>
            <a:r>
              <a:rPr lang="en-US" sz="2400" b="1" dirty="0" err="1">
                <a:cs typeface="Times New Roman" pitchFamily="18" charset="0"/>
              </a:rPr>
              <a:t>phê</a:t>
            </a:r>
            <a:endParaRPr lang="en-US" sz="2400" b="1" dirty="0">
              <a:cs typeface="Times New Roman" pitchFamily="18" charset="0"/>
            </a:endParaRPr>
          </a:p>
        </p:txBody>
      </p:sp>
      <p:sp>
        <p:nvSpPr>
          <p:cNvPr id="10" name="Text Box 11"/>
          <p:cNvSpPr txBox="1">
            <a:spLocks noChangeArrowheads="1"/>
          </p:cNvSpPr>
          <p:nvPr/>
        </p:nvSpPr>
        <p:spPr bwMode="auto">
          <a:xfrm>
            <a:off x="3124200" y="6338888"/>
            <a:ext cx="1447800" cy="461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400" b="1" dirty="0" err="1">
                <a:cs typeface="Times New Roman" pitchFamily="18" charset="0"/>
              </a:rPr>
              <a:t>Hồ</a:t>
            </a:r>
            <a:r>
              <a:rPr lang="en-US" sz="2400" b="1" dirty="0">
                <a:cs typeface="Times New Roman" pitchFamily="18" charset="0"/>
              </a:rPr>
              <a:t> </a:t>
            </a:r>
            <a:r>
              <a:rPr lang="en-US" sz="2400" b="1" dirty="0" err="1">
                <a:cs typeface="Times New Roman" pitchFamily="18" charset="0"/>
              </a:rPr>
              <a:t>tiêu</a:t>
            </a:r>
            <a:endParaRPr lang="en-US" sz="2400" b="1" dirty="0"/>
          </a:p>
        </p:txBody>
      </p:sp>
      <p:sp>
        <p:nvSpPr>
          <p:cNvPr id="11" name="Text Box 12"/>
          <p:cNvSpPr txBox="1">
            <a:spLocks noChangeArrowheads="1"/>
          </p:cNvSpPr>
          <p:nvPr/>
        </p:nvSpPr>
        <p:spPr bwMode="auto">
          <a:xfrm>
            <a:off x="7848600" y="6338888"/>
            <a:ext cx="1295400" cy="4619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400" b="1" dirty="0">
                <a:cs typeface="Times New Roman" pitchFamily="18" charset="0"/>
              </a:rPr>
              <a:t>Cao </a:t>
            </a:r>
            <a:r>
              <a:rPr lang="en-US" sz="2400" b="1" dirty="0" err="1">
                <a:cs typeface="Times New Roman" pitchFamily="18" charset="0"/>
              </a:rPr>
              <a:t>su</a:t>
            </a:r>
            <a:endParaRPr lang="en-US" sz="2400" b="1" dirty="0">
              <a:effectLst>
                <a:outerShdw blurRad="38100" dist="38100" dir="2700000" algn="tl">
                  <a:srgbClr val="FFFFFF"/>
                </a:outerShdw>
              </a:effectLst>
            </a:endParaRPr>
          </a:p>
        </p:txBody>
      </p:sp>
      <p:sp>
        <p:nvSpPr>
          <p:cNvPr id="12" name="Rectangle 14"/>
          <p:cNvSpPr>
            <a:spLocks noChangeArrowheads="1"/>
          </p:cNvSpPr>
          <p:nvPr/>
        </p:nvSpPr>
        <p:spPr bwMode="auto">
          <a:xfrm>
            <a:off x="3429000" y="2819400"/>
            <a:ext cx="1295400" cy="533400"/>
          </a:xfrm>
          <a:prstGeom prst="rect">
            <a:avLst/>
          </a:prstGeom>
          <a:solidFill>
            <a:srgbClr val="FFFFCC"/>
          </a:solidFill>
          <a:ln w="9525">
            <a:solidFill>
              <a:srgbClr val="FF0000"/>
            </a:solidFill>
            <a:miter lim="800000"/>
            <a:headEnd/>
            <a:tailEnd/>
          </a:ln>
        </p:spPr>
        <p:txBody>
          <a:bodyPr wrap="none" anchor="ctr"/>
          <a:lstStyle/>
          <a:p>
            <a:pPr algn="ctr"/>
            <a:r>
              <a:rPr lang="en-US" sz="2400" b="1">
                <a:latin typeface="Arial" charset="0"/>
                <a:cs typeface="Times New Roman" pitchFamily="18" charset="0"/>
              </a:rPr>
              <a:t>Chè</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amond(in)">
                                      <p:cBhvr>
                                        <p:cTn id="13" dur="2000"/>
                                        <p:tgtEl>
                                          <p:spTgt spid="1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Rectangle 16"/>
          <p:cNvSpPr>
            <a:spLocks noChangeArrowheads="1"/>
          </p:cNvSpPr>
          <p:nvPr/>
        </p:nvSpPr>
        <p:spPr bwMode="auto">
          <a:xfrm>
            <a:off x="228600" y="0"/>
            <a:ext cx="8610600"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en-US" sz="2800" u="sng">
              <a:latin typeface="Arial"/>
            </a:endParaRPr>
          </a:p>
        </p:txBody>
      </p:sp>
      <p:sp>
        <p:nvSpPr>
          <p:cNvPr id="38929" name="Rectangle 17"/>
          <p:cNvSpPr>
            <a:spLocks noChangeArrowheads="1"/>
          </p:cNvSpPr>
          <p:nvPr/>
        </p:nvSpPr>
        <p:spPr bwMode="auto">
          <a:xfrm>
            <a:off x="0" y="152400"/>
            <a:ext cx="9144000" cy="56943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800">
                <a:latin typeface="Arial"/>
              </a:rPr>
              <a:t>   </a:t>
            </a:r>
            <a:r>
              <a:rPr lang="en-US" sz="2800" u="sng">
                <a:latin typeface="Arial"/>
              </a:rPr>
              <a:t>Câu1</a:t>
            </a:r>
            <a:r>
              <a:rPr lang="en-US" sz="2800">
                <a:latin typeface="Arial"/>
              </a:rPr>
              <a:t>: Kể tên các cây trồng chính ở Tây Nguyên.</a:t>
            </a:r>
          </a:p>
          <a:p>
            <a:pPr>
              <a:defRPr/>
            </a:pPr>
            <a:r>
              <a:rPr lang="en-US" sz="2800">
                <a:latin typeface="Arial"/>
              </a:rPr>
              <a:t> Chúng thuộc loại cây gì?(quan sát lược đồ hình 1)</a:t>
            </a:r>
          </a:p>
          <a:p>
            <a:pPr>
              <a:defRPr/>
            </a:pPr>
            <a:r>
              <a:rPr lang="en-US" sz="2800">
                <a:solidFill>
                  <a:srgbClr val="FF0000"/>
                </a:solidFill>
                <a:latin typeface="Arial"/>
              </a:rPr>
              <a:t> * </a:t>
            </a:r>
            <a:r>
              <a:rPr lang="en-US" sz="2800" u="sng">
                <a:solidFill>
                  <a:srgbClr val="FF0000"/>
                </a:solidFill>
                <a:latin typeface="Arial"/>
              </a:rPr>
              <a:t>Trả lời</a:t>
            </a:r>
            <a:r>
              <a:rPr lang="en-US" sz="2800">
                <a:latin typeface="Arial"/>
              </a:rPr>
              <a:t>:  Cây cao su, cà phê, hồ tiêu, chè…</a:t>
            </a:r>
          </a:p>
          <a:p>
            <a:pPr>
              <a:defRPr/>
            </a:pPr>
            <a:r>
              <a:rPr lang="en-US" sz="2800">
                <a:latin typeface="Arial"/>
              </a:rPr>
              <a:t>Chúng thuộc cây công nghiệp.</a:t>
            </a:r>
          </a:p>
          <a:p>
            <a:pPr>
              <a:defRPr/>
            </a:pPr>
            <a:r>
              <a:rPr lang="en-US" sz="2800">
                <a:latin typeface="Arial"/>
              </a:rPr>
              <a:t>  </a:t>
            </a:r>
            <a:r>
              <a:rPr lang="en-US" sz="2800" u="sng">
                <a:latin typeface="Arial"/>
              </a:rPr>
              <a:t>Câu 2</a:t>
            </a:r>
            <a:r>
              <a:rPr lang="en-US" sz="2800">
                <a:latin typeface="Arial"/>
              </a:rPr>
              <a:t>: Cây công nghiệp lâu năm nào được trồng nhiều nhất ở đây? (quan sát bảng số liệu)</a:t>
            </a:r>
          </a:p>
          <a:p>
            <a:pPr>
              <a:defRPr/>
            </a:pPr>
            <a:r>
              <a:rPr lang="en-US" sz="2800">
                <a:solidFill>
                  <a:srgbClr val="C00000"/>
                </a:solidFill>
                <a:latin typeface="Arial"/>
              </a:rPr>
              <a:t>* </a:t>
            </a:r>
            <a:r>
              <a:rPr lang="en-US" sz="2800" u="sng">
                <a:solidFill>
                  <a:srgbClr val="C00000"/>
                </a:solidFill>
                <a:latin typeface="Arial"/>
              </a:rPr>
              <a:t>Trả lời</a:t>
            </a:r>
            <a:r>
              <a:rPr lang="en-US" sz="2800">
                <a:latin typeface="Arial"/>
              </a:rPr>
              <a:t>: Cây cà phê được trồng nhiều nhất.</a:t>
            </a:r>
          </a:p>
          <a:p>
            <a:pPr>
              <a:defRPr/>
            </a:pPr>
            <a:r>
              <a:rPr lang="en-US" sz="2800">
                <a:latin typeface="Arial"/>
              </a:rPr>
              <a:t>  </a:t>
            </a:r>
            <a:r>
              <a:rPr lang="en-US" sz="2800" u="sng">
                <a:latin typeface="Arial"/>
              </a:rPr>
              <a:t>Câu 3</a:t>
            </a:r>
            <a:r>
              <a:rPr lang="en-US" sz="2800">
                <a:latin typeface="Arial"/>
              </a:rPr>
              <a:t>: Tại sao ở Tây Nguyên lại thích hợp cho việc trồng cây công nghiệp? (đọc mục 1 trong SGK)</a:t>
            </a:r>
          </a:p>
          <a:p>
            <a:pPr>
              <a:defRPr/>
            </a:pPr>
            <a:r>
              <a:rPr lang="en-US" sz="2800">
                <a:solidFill>
                  <a:srgbClr val="FF0000"/>
                </a:solidFill>
                <a:latin typeface="Arial"/>
              </a:rPr>
              <a:t>*</a:t>
            </a:r>
            <a:r>
              <a:rPr lang="en-US" sz="2800" u="sng">
                <a:solidFill>
                  <a:srgbClr val="FF0000"/>
                </a:solidFill>
                <a:latin typeface="Arial"/>
              </a:rPr>
              <a:t>Trả lời</a:t>
            </a:r>
            <a:r>
              <a:rPr lang="en-US" sz="2800">
                <a:latin typeface="Arial"/>
              </a:rPr>
              <a:t>: Phần lớn các cao nguyên ở Tây Nguyên được phủ đất đỏ ba dan. Đất thường có màu nâu đỏ, tơi xốp, phì nhiêu, thuận lợi cho việc trồng cây công nghiệp lâu năm.</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929">
                                            <p:txEl>
                                              <p:pRg st="5" end="5"/>
                                            </p:txEl>
                                          </p:spTgt>
                                        </p:tgtEl>
                                        <p:attrNameLst>
                                          <p:attrName>style.visibility</p:attrName>
                                        </p:attrNameLst>
                                      </p:cBhvr>
                                      <p:to>
                                        <p:strVal val="visible"/>
                                      </p:to>
                                    </p:set>
                                    <p:animEffect transition="in" filter="diamond(in)">
                                      <p:cBhvr>
                                        <p:cTn id="7" dur="2000"/>
                                        <p:tgtEl>
                                          <p:spTgt spid="3892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8929">
                                            <p:txEl>
                                              <p:pRg st="7" end="7"/>
                                            </p:txEl>
                                          </p:spTgt>
                                        </p:tgtEl>
                                        <p:attrNameLst>
                                          <p:attrName>style.visibility</p:attrName>
                                        </p:attrNameLst>
                                      </p:cBhvr>
                                      <p:to>
                                        <p:strVal val="visible"/>
                                      </p:to>
                                    </p:set>
                                    <p:animEffect transition="in" filter="diamond(in)">
                                      <p:cBhvr>
                                        <p:cTn id="12" dur="2000"/>
                                        <p:tgtEl>
                                          <p:spTgt spid="389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gradFill rotWithShape="0">
          <a:gsLst>
            <a:gs pos="0">
              <a:schemeClr val="bg1"/>
            </a:gs>
            <a:gs pos="100000">
              <a:schemeClr val="accent1"/>
            </a:gs>
          </a:gsLst>
          <a:path path="rect">
            <a:fillToRect l="50000" t="50000" r="50000" b="50000"/>
          </a:path>
        </a:gra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1184</TotalTime>
  <Words>1188</Words>
  <Application>Microsoft Office PowerPoint</Application>
  <PresentationFormat>On-screen Show (4:3)</PresentationFormat>
  <Paragraphs>145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Microsoft YaHei</vt:lpstr>
      <vt:lpstr>.VnTime</vt:lpstr>
      <vt:lpstr>Arial</vt:lpstr>
      <vt:lpstr>HP001 4 hàng</vt:lpstr>
      <vt:lpstr>ParkAvenue</vt:lpstr>
      <vt:lpstr>Times New Roman</vt:lpstr>
      <vt:lpstr>UTM A&amp;S Graceland</vt:lpstr>
      <vt:lpstr>字魂59号-创粗黑</vt:lpstr>
      <vt:lpstr>Default Design</vt:lpstr>
      <vt:lpstr>PowerPoint Presentation</vt:lpstr>
      <vt:lpstr>Thứ …. ngày …..  tháng 11  năm 2021</vt:lpstr>
      <vt:lpstr>Thứ …  ngày…..   tháng 11  năm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Thứ ….  ngày ….   tháng 11  năm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TUYET HUE</dc:creator>
  <cp:lastModifiedBy>VTCD</cp:lastModifiedBy>
  <cp:revision>84</cp:revision>
  <dcterms:created xsi:type="dcterms:W3CDTF">1601-01-01T00:00:00Z</dcterms:created>
  <dcterms:modified xsi:type="dcterms:W3CDTF">2021-11-21T04:41:07Z</dcterms:modified>
</cp:coreProperties>
</file>